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1" r:id="rId13"/>
    <p:sldId id="273" r:id="rId14"/>
    <p:sldId id="274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3E1"/>
    <a:srgbClr val="2F7585"/>
    <a:srgbClr val="50627C"/>
    <a:srgbClr val="E1C9DE"/>
    <a:srgbClr val="660B8F"/>
    <a:srgbClr val="B0C642"/>
    <a:srgbClr val="E2D3FD"/>
    <a:srgbClr val="C6A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f Cemre DURGUT" userId="3d4607aa3f92989c" providerId="LiveId" clId="{ADD2EDFB-1FFF-4FC3-B712-016398E30C13}"/>
    <pc:docChg chg="undo redo custSel addSld delSld modSld">
      <pc:chgData name="Elif Cemre DURGUT" userId="3d4607aa3f92989c" providerId="LiveId" clId="{ADD2EDFB-1FFF-4FC3-B712-016398E30C13}" dt="2022-03-17T08:45:53.295" v="1148" actId="20577"/>
      <pc:docMkLst>
        <pc:docMk/>
      </pc:docMkLst>
      <pc:sldChg chg="modSp mod">
        <pc:chgData name="Elif Cemre DURGUT" userId="3d4607aa3f92989c" providerId="LiveId" clId="{ADD2EDFB-1FFF-4FC3-B712-016398E30C13}" dt="2022-03-15T22:36:55.232" v="1068" actId="207"/>
        <pc:sldMkLst>
          <pc:docMk/>
          <pc:sldMk cId="3817237545" sldId="257"/>
        </pc:sldMkLst>
        <pc:spChg chg="mod">
          <ac:chgData name="Elif Cemre DURGUT" userId="3d4607aa3f92989c" providerId="LiveId" clId="{ADD2EDFB-1FFF-4FC3-B712-016398E30C13}" dt="2022-03-15T22:36:55.232" v="1068" actId="207"/>
          <ac:spMkLst>
            <pc:docMk/>
            <pc:sldMk cId="3817237545" sldId="257"/>
            <ac:spMk id="4" creationId="{AEB8217E-EDDA-46A3-8A0C-94495F78A866}"/>
          </ac:spMkLst>
        </pc:spChg>
        <pc:picChg chg="mod">
          <ac:chgData name="Elif Cemre DURGUT" userId="3d4607aa3f92989c" providerId="LiveId" clId="{ADD2EDFB-1FFF-4FC3-B712-016398E30C13}" dt="2022-03-15T22:36:19.103" v="1064"/>
          <ac:picMkLst>
            <pc:docMk/>
            <pc:sldMk cId="3817237545" sldId="257"/>
            <ac:picMk id="2054" creationId="{9B2A1E1D-03BA-4971-B0EC-A59DA0592242}"/>
          </ac:picMkLst>
        </pc:picChg>
      </pc:sldChg>
      <pc:sldChg chg="modSp mod">
        <pc:chgData name="Elif Cemre DURGUT" userId="3d4607aa3f92989c" providerId="LiveId" clId="{ADD2EDFB-1FFF-4FC3-B712-016398E30C13}" dt="2022-03-17T08:28:53.824" v="1098" actId="20577"/>
        <pc:sldMkLst>
          <pc:docMk/>
          <pc:sldMk cId="695442662" sldId="262"/>
        </pc:sldMkLst>
        <pc:spChg chg="mod">
          <ac:chgData name="Elif Cemre DURGUT" userId="3d4607aa3f92989c" providerId="LiveId" clId="{ADD2EDFB-1FFF-4FC3-B712-016398E30C13}" dt="2022-03-17T08:28:53.824" v="1098" actId="20577"/>
          <ac:spMkLst>
            <pc:docMk/>
            <pc:sldMk cId="695442662" sldId="262"/>
            <ac:spMk id="5" creationId="{E4B7F9E4-A96F-44B6-B918-5984C6AC933E}"/>
          </ac:spMkLst>
        </pc:spChg>
      </pc:sldChg>
      <pc:sldChg chg="modSp mod">
        <pc:chgData name="Elif Cemre DURGUT" userId="3d4607aa3f92989c" providerId="LiveId" clId="{ADD2EDFB-1FFF-4FC3-B712-016398E30C13}" dt="2022-03-15T21:19:01.773" v="784" actId="20577"/>
        <pc:sldMkLst>
          <pc:docMk/>
          <pc:sldMk cId="3991121653" sldId="265"/>
        </pc:sldMkLst>
        <pc:graphicFrameChg chg="modGraphic">
          <ac:chgData name="Elif Cemre DURGUT" userId="3d4607aa3f92989c" providerId="LiveId" clId="{ADD2EDFB-1FFF-4FC3-B712-016398E30C13}" dt="2022-03-15T21:19:01.773" v="784" actId="20577"/>
          <ac:graphicFrameMkLst>
            <pc:docMk/>
            <pc:sldMk cId="3991121653" sldId="265"/>
            <ac:graphicFrameMk id="7" creationId="{A41088DF-49B7-40FC-A2F6-116EC5C29016}"/>
          </ac:graphicFrameMkLst>
        </pc:graphicFrameChg>
      </pc:sldChg>
      <pc:sldChg chg="addSp modSp mod">
        <pc:chgData name="Elif Cemre DURGUT" userId="3d4607aa3f92989c" providerId="LiveId" clId="{ADD2EDFB-1FFF-4FC3-B712-016398E30C13}" dt="2022-03-15T20:44:24.436" v="503" actId="2711"/>
        <pc:sldMkLst>
          <pc:docMk/>
          <pc:sldMk cId="451922813" sldId="268"/>
        </pc:sldMkLst>
        <pc:spChg chg="add mod">
          <ac:chgData name="Elif Cemre DURGUT" userId="3d4607aa3f92989c" providerId="LiveId" clId="{ADD2EDFB-1FFF-4FC3-B712-016398E30C13}" dt="2022-03-15T20:44:24.436" v="503" actId="2711"/>
          <ac:spMkLst>
            <pc:docMk/>
            <pc:sldMk cId="451922813" sldId="268"/>
            <ac:spMk id="4" creationId="{D9BC2547-5C40-43D2-87DD-EBD57D481E78}"/>
          </ac:spMkLst>
        </pc:spChg>
        <pc:spChg chg="mod">
          <ac:chgData name="Elif Cemre DURGUT" userId="3d4607aa3f92989c" providerId="LiveId" clId="{ADD2EDFB-1FFF-4FC3-B712-016398E30C13}" dt="2022-03-15T19:33:17.779" v="120" actId="14100"/>
          <ac:spMkLst>
            <pc:docMk/>
            <pc:sldMk cId="451922813" sldId="268"/>
            <ac:spMk id="9" creationId="{9A381F67-9E45-4DA4-A72C-D0822537C8AF}"/>
          </ac:spMkLst>
        </pc:spChg>
      </pc:sldChg>
      <pc:sldChg chg="addSp delSp modSp mod">
        <pc:chgData name="Elif Cemre DURGUT" userId="3d4607aa3f92989c" providerId="LiveId" clId="{ADD2EDFB-1FFF-4FC3-B712-016398E30C13}" dt="2022-03-17T08:39:13.229" v="1100" actId="20577"/>
        <pc:sldMkLst>
          <pc:docMk/>
          <pc:sldMk cId="4023430082" sldId="269"/>
        </pc:sldMkLst>
        <pc:spChg chg="add mod">
          <ac:chgData name="Elif Cemre DURGUT" userId="3d4607aa3f92989c" providerId="LiveId" clId="{ADD2EDFB-1FFF-4FC3-B712-016398E30C13}" dt="2022-03-15T21:40:43.057" v="786" actId="1076"/>
          <ac:spMkLst>
            <pc:docMk/>
            <pc:sldMk cId="4023430082" sldId="269"/>
            <ac:spMk id="4" creationId="{B306EF5D-23CB-4641-A49C-887AF256C803}"/>
          </ac:spMkLst>
        </pc:spChg>
        <pc:spChg chg="add mod">
          <ac:chgData name="Elif Cemre DURGUT" userId="3d4607aa3f92989c" providerId="LiveId" clId="{ADD2EDFB-1FFF-4FC3-B712-016398E30C13}" dt="2022-03-17T08:39:13.229" v="1100" actId="20577"/>
          <ac:spMkLst>
            <pc:docMk/>
            <pc:sldMk cId="4023430082" sldId="269"/>
            <ac:spMk id="8" creationId="{3338AACC-F542-4D0F-B032-954AB21666FB}"/>
          </ac:spMkLst>
        </pc:spChg>
        <pc:spChg chg="add del mod">
          <ac:chgData name="Elif Cemre DURGUT" userId="3d4607aa3f92989c" providerId="LiveId" clId="{ADD2EDFB-1FFF-4FC3-B712-016398E30C13}" dt="2022-03-15T21:12:47.426" v="761" actId="478"/>
          <ac:spMkLst>
            <pc:docMk/>
            <pc:sldMk cId="4023430082" sldId="269"/>
            <ac:spMk id="10" creationId="{D34EA045-32DE-4270-9C3C-7E29841E1EBA}"/>
          </ac:spMkLst>
        </pc:spChg>
        <pc:picChg chg="add del">
          <ac:chgData name="Elif Cemre DURGUT" userId="3d4607aa3f92989c" providerId="LiveId" clId="{ADD2EDFB-1FFF-4FC3-B712-016398E30C13}" dt="2022-03-15T21:12:41.293" v="759" actId="478"/>
          <ac:picMkLst>
            <pc:docMk/>
            <pc:sldMk cId="4023430082" sldId="269"/>
            <ac:picMk id="5" creationId="{3EF330FA-22D6-4599-AF9B-5BD36B048A32}"/>
          </ac:picMkLst>
        </pc:picChg>
        <pc:picChg chg="add mod">
          <ac:chgData name="Elif Cemre DURGUT" userId="3d4607aa3f92989c" providerId="LiveId" clId="{ADD2EDFB-1FFF-4FC3-B712-016398E30C13}" dt="2022-03-15T21:14:44.168" v="781" actId="1076"/>
          <ac:picMkLst>
            <pc:docMk/>
            <pc:sldMk cId="4023430082" sldId="269"/>
            <ac:picMk id="6" creationId="{93400CFD-E5CF-4452-AE96-4FD95B6BF4EF}"/>
          </ac:picMkLst>
        </pc:picChg>
        <pc:picChg chg="add del mod">
          <ac:chgData name="Elif Cemre DURGUT" userId="3d4607aa3f92989c" providerId="LiveId" clId="{ADD2EDFB-1FFF-4FC3-B712-016398E30C13}" dt="2022-03-15T20:52:27.782" v="624" actId="478"/>
          <ac:picMkLst>
            <pc:docMk/>
            <pc:sldMk cId="4023430082" sldId="269"/>
            <ac:picMk id="7" creationId="{F6FE3FD9-CDD7-4E57-A0C4-81327AE7A0D7}"/>
          </ac:picMkLst>
        </pc:picChg>
        <pc:picChg chg="add mod">
          <ac:chgData name="Elif Cemre DURGUT" userId="3d4607aa3f92989c" providerId="LiveId" clId="{ADD2EDFB-1FFF-4FC3-B712-016398E30C13}" dt="2022-03-15T21:52:39.464" v="803" actId="1076"/>
          <ac:picMkLst>
            <pc:docMk/>
            <pc:sldMk cId="4023430082" sldId="269"/>
            <ac:picMk id="12" creationId="{8C364426-0619-4673-B613-FF8433FD7B2A}"/>
          </ac:picMkLst>
        </pc:picChg>
        <pc:picChg chg="add mod">
          <ac:chgData name="Elif Cemre DURGUT" userId="3d4607aa3f92989c" providerId="LiveId" clId="{ADD2EDFB-1FFF-4FC3-B712-016398E30C13}" dt="2022-03-15T21:40:55.886" v="788" actId="1076"/>
          <ac:picMkLst>
            <pc:docMk/>
            <pc:sldMk cId="4023430082" sldId="269"/>
            <ac:picMk id="14" creationId="{D26E2B76-FA48-4CFB-A8FB-1BA8D2B057B4}"/>
          </ac:picMkLst>
        </pc:picChg>
      </pc:sldChg>
      <pc:sldChg chg="addSp delSp modSp add del">
        <pc:chgData name="Elif Cemre DURGUT" userId="3d4607aa3f92989c" providerId="LiveId" clId="{ADD2EDFB-1FFF-4FC3-B712-016398E30C13}" dt="2022-03-15T21:53:17.286" v="813" actId="47"/>
        <pc:sldMkLst>
          <pc:docMk/>
          <pc:sldMk cId="3145408148" sldId="270"/>
        </pc:sldMkLst>
        <pc:picChg chg="del mod">
          <ac:chgData name="Elif Cemre DURGUT" userId="3d4607aa3f92989c" providerId="LiveId" clId="{ADD2EDFB-1FFF-4FC3-B712-016398E30C13}" dt="2022-03-15T21:52:46.830" v="804" actId="478"/>
          <ac:picMkLst>
            <pc:docMk/>
            <pc:sldMk cId="3145408148" sldId="270"/>
            <ac:picMk id="5" creationId="{3EF330FA-22D6-4599-AF9B-5BD36B048A32}"/>
          </ac:picMkLst>
        </pc:picChg>
        <pc:picChg chg="add del mod">
          <ac:chgData name="Elif Cemre DURGUT" userId="3d4607aa3f92989c" providerId="LiveId" clId="{ADD2EDFB-1FFF-4FC3-B712-016398E30C13}" dt="2022-03-15T21:52:35.819" v="801"/>
          <ac:picMkLst>
            <pc:docMk/>
            <pc:sldMk cId="3145408148" sldId="270"/>
            <ac:picMk id="1026" creationId="{CB132207-6010-4689-A274-D6426774A594}"/>
          </ac:picMkLst>
        </pc:picChg>
        <pc:picChg chg="add mod">
          <ac:chgData name="Elif Cemre DURGUT" userId="3d4607aa3f92989c" providerId="LiveId" clId="{ADD2EDFB-1FFF-4FC3-B712-016398E30C13}" dt="2022-03-15T21:53:09.890" v="811" actId="1076"/>
          <ac:picMkLst>
            <pc:docMk/>
            <pc:sldMk cId="3145408148" sldId="270"/>
            <ac:picMk id="1028" creationId="{8D647375-DF8E-4D0D-9295-5861EEB4A217}"/>
          </ac:picMkLst>
        </pc:picChg>
      </pc:sldChg>
      <pc:sldChg chg="addSp delSp modSp add mod">
        <pc:chgData name="Elif Cemre DURGUT" userId="3d4607aa3f92989c" providerId="LiveId" clId="{ADD2EDFB-1FFF-4FC3-B712-016398E30C13}" dt="2022-03-17T08:45:53.295" v="1148" actId="20577"/>
        <pc:sldMkLst>
          <pc:docMk/>
          <pc:sldMk cId="4210976001" sldId="271"/>
        </pc:sldMkLst>
        <pc:spChg chg="add mod">
          <ac:chgData name="Elif Cemre DURGUT" userId="3d4607aa3f92989c" providerId="LiveId" clId="{ADD2EDFB-1FFF-4FC3-B712-016398E30C13}" dt="2022-03-15T22:11:03.796" v="869" actId="207"/>
          <ac:spMkLst>
            <pc:docMk/>
            <pc:sldMk cId="4210976001" sldId="271"/>
            <ac:spMk id="4" creationId="{F1F270F5-AE02-4F7B-930A-78B36E48250D}"/>
          </ac:spMkLst>
        </pc:spChg>
        <pc:spChg chg="add mod">
          <ac:chgData name="Elif Cemre DURGUT" userId="3d4607aa3f92989c" providerId="LiveId" clId="{ADD2EDFB-1FFF-4FC3-B712-016398E30C13}" dt="2022-03-17T08:45:53.295" v="1148" actId="20577"/>
          <ac:spMkLst>
            <pc:docMk/>
            <pc:sldMk cId="4210976001" sldId="271"/>
            <ac:spMk id="7" creationId="{D33D16F4-D248-4DA8-838A-EB89E9F755D6}"/>
          </ac:spMkLst>
        </pc:spChg>
        <pc:picChg chg="mod">
          <ac:chgData name="Elif Cemre DURGUT" userId="3d4607aa3f92989c" providerId="LiveId" clId="{ADD2EDFB-1FFF-4FC3-B712-016398E30C13}" dt="2022-03-15T22:13:27.893" v="876" actId="14100"/>
          <ac:picMkLst>
            <pc:docMk/>
            <pc:sldMk cId="4210976001" sldId="271"/>
            <ac:picMk id="5" creationId="{3EF330FA-22D6-4599-AF9B-5BD36B048A32}"/>
          </ac:picMkLst>
        </pc:picChg>
        <pc:picChg chg="add mod">
          <ac:chgData name="Elif Cemre DURGUT" userId="3d4607aa3f92989c" providerId="LiveId" clId="{ADD2EDFB-1FFF-4FC3-B712-016398E30C13}" dt="2022-03-15T22:11:51.710" v="871" actId="1076"/>
          <ac:picMkLst>
            <pc:docMk/>
            <pc:sldMk cId="4210976001" sldId="271"/>
            <ac:picMk id="6" creationId="{DBE09D38-B3C5-4F9D-B3FB-62277072F81E}"/>
          </ac:picMkLst>
        </pc:picChg>
        <pc:picChg chg="add mod">
          <ac:chgData name="Elif Cemre DURGUT" userId="3d4607aa3f92989c" providerId="LiveId" clId="{ADD2EDFB-1FFF-4FC3-B712-016398E30C13}" dt="2022-03-15T22:13:49.387" v="884" actId="1076"/>
          <ac:picMkLst>
            <pc:docMk/>
            <pc:sldMk cId="4210976001" sldId="271"/>
            <ac:picMk id="8" creationId="{57002AEC-0414-45F8-A376-3CCF28A0D629}"/>
          </ac:picMkLst>
        </pc:picChg>
        <pc:picChg chg="add del mod">
          <ac:chgData name="Elif Cemre DURGUT" userId="3d4607aa3f92989c" providerId="LiveId" clId="{ADD2EDFB-1FFF-4FC3-B712-016398E30C13}" dt="2022-03-15T22:13:29.445" v="877"/>
          <ac:picMkLst>
            <pc:docMk/>
            <pc:sldMk cId="4210976001" sldId="271"/>
            <ac:picMk id="3074" creationId="{CF07DF05-34A7-42A4-8C40-1B29500B7FF1}"/>
          </ac:picMkLst>
        </pc:picChg>
      </pc:sldChg>
      <pc:sldChg chg="addSp delSp modSp add del">
        <pc:chgData name="Elif Cemre DURGUT" userId="3d4607aa3f92989c" providerId="LiveId" clId="{ADD2EDFB-1FFF-4FC3-B712-016398E30C13}" dt="2022-03-15T22:13:52.634" v="885" actId="47"/>
        <pc:sldMkLst>
          <pc:docMk/>
          <pc:sldMk cId="3279908199" sldId="272"/>
        </pc:sldMkLst>
        <pc:picChg chg="del">
          <ac:chgData name="Elif Cemre DURGUT" userId="3d4607aa3f92989c" providerId="LiveId" clId="{ADD2EDFB-1FFF-4FC3-B712-016398E30C13}" dt="2022-03-15T22:13:32.890" v="878" actId="478"/>
          <ac:picMkLst>
            <pc:docMk/>
            <pc:sldMk cId="3279908199" sldId="272"/>
            <ac:picMk id="5" creationId="{3EF330FA-22D6-4599-AF9B-5BD36B048A32}"/>
          </ac:picMkLst>
        </pc:picChg>
        <pc:picChg chg="add mod">
          <ac:chgData name="Elif Cemre DURGUT" userId="3d4607aa3f92989c" providerId="LiveId" clId="{ADD2EDFB-1FFF-4FC3-B712-016398E30C13}" dt="2022-03-15T22:13:38.893" v="881" actId="1076"/>
          <ac:picMkLst>
            <pc:docMk/>
            <pc:sldMk cId="3279908199" sldId="272"/>
            <ac:picMk id="4098" creationId="{1D4BA600-D4B6-4A9A-828A-0A9A816E35A2}"/>
          </ac:picMkLst>
        </pc:picChg>
      </pc:sldChg>
      <pc:sldChg chg="addSp delSp modSp add mod">
        <pc:chgData name="Elif Cemre DURGUT" userId="3d4607aa3f92989c" providerId="LiveId" clId="{ADD2EDFB-1FFF-4FC3-B712-016398E30C13}" dt="2022-03-15T22:35:36.846" v="1048" actId="1076"/>
        <pc:sldMkLst>
          <pc:docMk/>
          <pc:sldMk cId="738099901" sldId="273"/>
        </pc:sldMkLst>
        <pc:spChg chg="add mod">
          <ac:chgData name="Elif Cemre DURGUT" userId="3d4607aa3f92989c" providerId="LiveId" clId="{ADD2EDFB-1FFF-4FC3-B712-016398E30C13}" dt="2022-03-15T22:35:36.846" v="1048" actId="1076"/>
          <ac:spMkLst>
            <pc:docMk/>
            <pc:sldMk cId="738099901" sldId="273"/>
            <ac:spMk id="4" creationId="{F64C96B8-B5CB-4AE2-B030-4DFEEB81B185}"/>
          </ac:spMkLst>
        </pc:spChg>
        <pc:picChg chg="mod">
          <ac:chgData name="Elif Cemre DURGUT" userId="3d4607aa3f92989c" providerId="LiveId" clId="{ADD2EDFB-1FFF-4FC3-B712-016398E30C13}" dt="2022-03-15T22:34:53.685" v="1039" actId="14100"/>
          <ac:picMkLst>
            <pc:docMk/>
            <pc:sldMk cId="738099901" sldId="273"/>
            <ac:picMk id="5" creationId="{3EF330FA-22D6-4599-AF9B-5BD36B048A32}"/>
          </ac:picMkLst>
        </pc:picChg>
        <pc:picChg chg="add del mod">
          <ac:chgData name="Elif Cemre DURGUT" userId="3d4607aa3f92989c" providerId="LiveId" clId="{ADD2EDFB-1FFF-4FC3-B712-016398E30C13}" dt="2022-03-15T22:34:54.094" v="1040"/>
          <ac:picMkLst>
            <pc:docMk/>
            <pc:sldMk cId="738099901" sldId="273"/>
            <ac:picMk id="5122" creationId="{B56E5C90-C39B-4E86-938A-ECC974AB5E61}"/>
          </ac:picMkLst>
        </pc:picChg>
      </pc:sldChg>
      <pc:sldChg chg="modSp add mod">
        <pc:chgData name="Elif Cemre DURGUT" userId="3d4607aa3f92989c" providerId="LiveId" clId="{ADD2EDFB-1FFF-4FC3-B712-016398E30C13}" dt="2022-03-15T22:36:04.136" v="1063" actId="1076"/>
        <pc:sldMkLst>
          <pc:docMk/>
          <pc:sldMk cId="3483060199" sldId="274"/>
        </pc:sldMkLst>
        <pc:spChg chg="mod">
          <ac:chgData name="Elif Cemre DURGUT" userId="3d4607aa3f92989c" providerId="LiveId" clId="{ADD2EDFB-1FFF-4FC3-B712-016398E30C13}" dt="2022-03-15T22:36:04.136" v="1063" actId="1076"/>
          <ac:spMkLst>
            <pc:docMk/>
            <pc:sldMk cId="3483060199" sldId="274"/>
            <ac:spMk id="4" creationId="{F64C96B8-B5CB-4AE2-B030-4DFEEB81B1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5FBC2B-DEDE-4734-8C22-A6ADF7E26B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D03A5-497D-4690-9BA4-CB8B97A65E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A23C1-665C-419E-831F-4EB73A4F8FB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30CA5-419F-4334-96DF-17496B2A10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CDE2D-9591-4CCE-8C9B-2628B4D7C2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2DBB2-BAFC-4502-ABAD-1BE970A8D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12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BD2A2-E5A7-4D73-9E44-030C9FB2B940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B304B-E8A5-45FC-9440-BAFD7CB59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07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CD1E-7F15-43DA-A0AA-424C339AF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7419C-1C85-41A8-938D-D323790DA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E3CB1-77A1-4434-BC11-B17268B2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F951-0D55-4156-A5AD-D5EDC28729D1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37F5-C4A2-4A3D-8C54-F27D5003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7E367-1680-4751-84CC-E5EAD859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7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7DDA-2D17-4D79-BE9B-ADE57F6D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5958C7-D3FF-4A6A-99A7-30537E2B0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EA048-0813-4254-8648-70F568146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E671E-5220-444A-A025-6620D1A2D003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162B7-7889-49B6-A229-3614633D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CBDB-FE10-41A5-890B-E433E6E0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27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93C5C-0993-472F-86F6-04801C78C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C229F-B2AE-48B2-857B-3CF784F7A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8228-0E27-4CA3-ADE0-28E6087E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7C69-2C3A-424F-9C95-3FF51FA05C2B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7C2EB-A326-4234-BA5E-F1F3821F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C18FD-F2EE-44EE-9EC0-BB0FFFA0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B2EB-3DDD-4596-9D6E-6E257617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927A9-4BAC-42A2-8F33-8DCACB81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CE7D-8821-487E-BF56-E351FBF2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BD57-FE93-4DC8-AEC5-D5FCCF3AB284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2EB3E-4EFD-488B-BC66-E3F4C359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9F8EA-92A2-4A92-9000-DF9BF036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9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EA57-8AC7-447A-8EC0-8C1F59EE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D6C45-E4A9-4BCF-9A6A-8D2C32C3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96A33-9749-4774-8D8A-B8F8F4FA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8C61-8232-4CD5-8C8C-972FA4150D7B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C61F5-AE62-44E7-8619-E05CE7B4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BD07E-B0B8-44EA-80D7-870C3140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4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7F2C-1A7B-492B-AE21-76AE18CE8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FCCF-BBDA-4C27-A894-4783FA15D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3B21-46F5-465F-8A7F-98433175C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6BA5A-C6D8-4984-9DAB-100C71CF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ED4D-28CD-4EE0-B354-FC80EE8A3DC1}" type="datetime1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A644F-41AB-4CC0-BBE4-5D6B597B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4CB61-7884-4376-9A05-22E9F7EE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7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DD04-A165-4BCB-8983-AF76171E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78752-E073-45EF-B60B-2A2D44B10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3C847-8776-4DC3-8CB9-0FD6BF9C7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D605D-A052-4193-9424-42435C13E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79DCB-BE34-4A94-94AD-38AE61058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2638B-DC16-4EE8-AD0C-FDB833F6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B4CB8-286C-4E3D-94C3-49271A404814}" type="datetime1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65BE1-7846-492B-9AB8-EE1C2D25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0BD12-1DA6-4F55-9208-40FD84B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8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24-26AC-47FA-869F-FE847767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27C1-B486-4977-BF6C-E807109E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5CD7-C368-4AE9-B43B-E1B0B775AF46}" type="datetime1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9646F-47F9-4B88-A2B8-1B7EBE4F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FF0C7-AFF2-41AD-ADBC-9981C085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1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BF644-166D-4ECF-864D-A168D3A2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9A684-F8D5-4E2C-9C9A-C1FFC9CE3545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9565A-2EB2-47D4-AC35-4CF75B10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3EEFE-D19E-4270-B7D9-953ED223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5A87-2EAE-4E61-A2FC-C68DEF5F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6E7BF-05C4-4876-9998-BCF9203D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8D853-F0F2-4657-80E3-3AE1CD18B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69E6C-B4B6-4634-8CB4-B4F5A40F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BBD5C-4FF2-485E-8EA7-C22EBC84828C}" type="datetime1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7AA42-AFF8-496C-9212-AB20A5D8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D17C9-006A-45B9-BEAA-7D118BCC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010D-AEF1-48C4-8382-807B79B9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848F0-460E-4792-BCD3-D64CFD6E8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1F101-BB9A-469D-9EE4-4F7A2AED4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0B6FA-F1FF-484C-A91A-D9E494C92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EE589-F4FF-4DE7-B8B4-E6CEF664D7E5}" type="datetime1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D5B3F-3449-4D31-93DF-499B1836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45C3E-0393-4040-9BA1-A6ED6324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CB434-E159-44D7-A497-CB8F17656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27A33-74FF-4CEB-A473-39B2B60B5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0AAD-DA5C-47C9-B12D-E06A541A7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0D589-85EF-464F-964B-AD1F819411D7}" type="datetime1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374B8-0C43-489D-8A74-10246A4DD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6BE60-2EFA-45E9-AEE5-531BB8C2E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762B-C698-49D5-9614-4A365452C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0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kocher.com/doc/DifferentialPowerAnalysis.pdf" TargetMode="External"/><Relationship Id="rId3" Type="http://schemas.openxmlformats.org/officeDocument/2006/relationships/hyperlink" Target="https://cseweb.ucsd.edu/~mihir/papers/oaep.pdf" TargetMode="External"/><Relationship Id="rId7" Type="http://schemas.openxmlformats.org/officeDocument/2006/relationships/hyperlink" Target="https://paulkocher.com/doc/TimingAttack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.springer.com/content/pdf/10.1007%2F978-3-642-12510-2_6.pdf" TargetMode="External"/><Relationship Id="rId5" Type="http://schemas.openxmlformats.org/officeDocument/2006/relationships/hyperlink" Target="https://citeseerx.ist.psu.edu/viewdoc/download?doi=10.1.1.457.2254&amp;rep=rep1&amp;type=pdf" TargetMode="External"/><Relationship Id="rId10" Type="http://schemas.openxmlformats.org/officeDocument/2006/relationships/hyperlink" Target="https://csrc.nist.gov/csrc/media/events/physical-security-testing-workshop/documents/papers/physecpaper19.pdf" TargetMode="External"/><Relationship Id="rId4" Type="http://schemas.openxmlformats.org/officeDocument/2006/relationships/hyperlink" Target="https://cr.yp.to/papers/pqrsa-20170419.pdf" TargetMode="External"/><Relationship Id="rId9" Type="http://schemas.openxmlformats.org/officeDocument/2006/relationships/hyperlink" Target="https://people.csail.mit.edu/rivest/Rsapaper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ncryption and Cryptographic Services">
            <a:extLst>
              <a:ext uri="{FF2B5EF4-FFF2-40B4-BE49-F238E27FC236}">
                <a16:creationId xmlns:a16="http://schemas.microsoft.com/office/drawing/2014/main" id="{ACEBADA1-6260-4DCE-ADF5-2B2BB81A9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/>
          <a:stretch/>
        </p:blipFill>
        <p:spPr bwMode="auto">
          <a:xfrm>
            <a:off x="-410285" y="428"/>
            <a:ext cx="13011803" cy="68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2E76FA-E7E8-4A00-B713-CCFBFD2408A5}"/>
              </a:ext>
            </a:extLst>
          </p:cNvPr>
          <p:cNvSpPr/>
          <p:nvPr/>
        </p:nvSpPr>
        <p:spPr>
          <a:xfrm>
            <a:off x="942187" y="841953"/>
            <a:ext cx="4045449" cy="18181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b="1" dirty="0">
                <a:latin typeface="Amasis MT Pro Black" panose="02040A04050005020304" pitchFamily="18" charset="-94"/>
                <a:cs typeface="Courier New" panose="02070309020205020404" pitchFamily="49" charset="0"/>
              </a:rPr>
              <a:t>RSA CRYPTOGRAPHY</a:t>
            </a:r>
            <a:endParaRPr lang="en-US" sz="3200" b="1" dirty="0">
              <a:latin typeface="Amasis MT Pro Black" panose="02040A04050005020304" pitchFamily="18" charset="-94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A59B9-2554-4108-A156-90F4C992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B23A-5E49-4F11-8B42-E3FF01B1FB65}" type="datetime1">
              <a:rPr lang="en-US" smtClean="0"/>
              <a:t>3/17/2022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1BE40-EA29-46B0-88A4-E3E874D5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D16461AF-6A58-4C9A-A186-542D30651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67970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B522BF-8880-44E1-98F7-66780A6B39C6}"/>
              </a:ext>
            </a:extLst>
          </p:cNvPr>
          <p:cNvSpPr/>
          <p:nvPr/>
        </p:nvSpPr>
        <p:spPr>
          <a:xfrm>
            <a:off x="1071419" y="4991430"/>
            <a:ext cx="3583709" cy="766618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Prepared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Elif Cemre Durgut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6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BA299-929C-40C4-B48F-02B969E9CC30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16DFA-CB71-4BD8-9885-51EB3D172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66" t="20139" r="33281" b="33889"/>
          <a:stretch/>
        </p:blipFill>
        <p:spPr>
          <a:xfrm>
            <a:off x="185737" y="231775"/>
            <a:ext cx="4719638" cy="3542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43710-FE24-4812-8BAE-6E91724A4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7" y="2962676"/>
            <a:ext cx="4930768" cy="373565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381F67-9E45-4DA4-A72C-D0822537C8AF}"/>
              </a:ext>
            </a:extLst>
          </p:cNvPr>
          <p:cNvSpPr/>
          <p:nvPr/>
        </p:nvSpPr>
        <p:spPr>
          <a:xfrm>
            <a:off x="5610225" y="400050"/>
            <a:ext cx="3771900" cy="685800"/>
          </a:xfrm>
          <a:prstGeom prst="roundRect">
            <a:avLst>
              <a:gd name="adj" fmla="val 35522"/>
            </a:avLst>
          </a:prstGeom>
          <a:solidFill>
            <a:srgbClr val="660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err="1">
                <a:latin typeface="Corbel" panose="020B0503020204020204" pitchFamily="34" charset="0"/>
              </a:rPr>
              <a:t>Why</a:t>
            </a:r>
            <a:r>
              <a:rPr lang="tr-TR" b="1" dirty="0">
                <a:latin typeface="Corbel" panose="020B0503020204020204" pitchFamily="34" charset="0"/>
              </a:rPr>
              <a:t> is it hard </a:t>
            </a:r>
            <a:r>
              <a:rPr lang="tr-TR" b="1" dirty="0" err="1">
                <a:latin typeface="Corbel" panose="020B0503020204020204" pitchFamily="34" charset="0"/>
              </a:rPr>
              <a:t>to</a:t>
            </a:r>
            <a:r>
              <a:rPr lang="tr-TR" b="1" dirty="0">
                <a:latin typeface="Corbel" panose="020B0503020204020204" pitchFamily="34" charset="0"/>
              </a:rPr>
              <a:t> break RSA?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BC2547-5C40-43D2-87DD-EBD57D481E78}"/>
              </a:ext>
            </a:extLst>
          </p:cNvPr>
          <p:cNvSpPr/>
          <p:nvPr/>
        </p:nvSpPr>
        <p:spPr>
          <a:xfrm>
            <a:off x="5809673" y="1485900"/>
            <a:ext cx="3990109" cy="4785591"/>
          </a:xfrm>
          <a:prstGeom prst="roundRect">
            <a:avLst>
              <a:gd name="adj" fmla="val 1458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~ RSA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depends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on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hardness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of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factorization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problem.</a:t>
            </a:r>
          </a:p>
          <a:p>
            <a:endParaRPr lang="tr-TR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factorization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is in NP but not NP-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complete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endParaRPr lang="tr-TR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There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are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no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efficient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known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factoring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algorithms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for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large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integers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.  </a:t>
            </a:r>
          </a:p>
          <a:p>
            <a:endParaRPr lang="tr-TR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Largest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factored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so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far is 829-bit. </a:t>
            </a:r>
          </a:p>
          <a:p>
            <a:endParaRPr lang="tr-TR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best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is General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Number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Field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Sieve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which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has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sub-exponential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complexity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34A6529-8359-4E99-99D2-DFF794221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10011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92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BB29-3571-4D4A-A23B-0842757627AF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06EF5D-23CB-4641-A49C-887AF256C803}"/>
              </a:ext>
            </a:extLst>
          </p:cNvPr>
          <p:cNvSpPr/>
          <p:nvPr/>
        </p:nvSpPr>
        <p:spPr>
          <a:xfrm>
            <a:off x="574451" y="2084884"/>
            <a:ext cx="3288145" cy="172488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Corbel" panose="020B0503020204020204" pitchFamily="34" charset="0"/>
              </a:rPr>
              <a:t>Side Channel </a:t>
            </a:r>
            <a:r>
              <a:rPr lang="tr-TR" b="1" dirty="0" err="1">
                <a:latin typeface="Corbel" panose="020B0503020204020204" pitchFamily="34" charset="0"/>
              </a:rPr>
              <a:t>Attacks</a:t>
            </a:r>
            <a:endParaRPr lang="tr-TR" b="1" dirty="0">
              <a:latin typeface="Corbel" panose="020B0503020204020204" pitchFamily="34" charset="0"/>
            </a:endParaRPr>
          </a:p>
          <a:p>
            <a:pPr marL="342900" indent="-342900">
              <a:buAutoNum type="arabicParenR"/>
            </a:pPr>
            <a:r>
              <a:rPr lang="tr-TR" dirty="0">
                <a:latin typeface="Corbel" panose="020B0503020204020204" pitchFamily="34" charset="0"/>
              </a:rPr>
              <a:t>Simple P. A. </a:t>
            </a:r>
          </a:p>
          <a:p>
            <a:pPr marL="342900" indent="-342900">
              <a:buAutoNum type="arabicParenR"/>
            </a:pPr>
            <a:r>
              <a:rPr lang="tr-TR" dirty="0" err="1">
                <a:latin typeface="Corbel" panose="020B0503020204020204" pitchFamily="34" charset="0"/>
              </a:rPr>
              <a:t>Differential</a:t>
            </a:r>
            <a:r>
              <a:rPr lang="tr-TR" dirty="0">
                <a:latin typeface="Corbel" panose="020B0503020204020204" pitchFamily="34" charset="0"/>
              </a:rPr>
              <a:t> P. A.</a:t>
            </a:r>
          </a:p>
          <a:p>
            <a:pPr marL="342900" indent="-342900">
              <a:buAutoNum type="arabicParenR"/>
            </a:pPr>
            <a:r>
              <a:rPr lang="tr-TR" dirty="0" err="1">
                <a:latin typeface="Corbel" panose="020B0503020204020204" pitchFamily="34" charset="0"/>
              </a:rPr>
              <a:t>Timing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Attacks</a:t>
            </a:r>
            <a:endParaRPr lang="tr-TR" dirty="0">
              <a:latin typeface="Corbel" panose="020B0503020204020204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400CFD-E5CF-4452-AE96-4FD95B6BF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" t="2078"/>
          <a:stretch/>
        </p:blipFill>
        <p:spPr bwMode="auto">
          <a:xfrm>
            <a:off x="304174" y="4204402"/>
            <a:ext cx="3828700" cy="1983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38AACC-F542-4D0F-B032-954AB21666FB}"/>
              </a:ext>
            </a:extLst>
          </p:cNvPr>
          <p:cNvSpPr/>
          <p:nvPr/>
        </p:nvSpPr>
        <p:spPr>
          <a:xfrm>
            <a:off x="565727" y="528784"/>
            <a:ext cx="3296869" cy="1161471"/>
          </a:xfrm>
          <a:prstGeom prst="roundRect">
            <a:avLst>
              <a:gd name="adj" fmla="val 2939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Corbel" panose="020B0503020204020204" pitchFamily="34" charset="0"/>
              </a:rPr>
              <a:t>Mathematical </a:t>
            </a:r>
            <a:r>
              <a:rPr lang="tr-TR" b="1" dirty="0" err="1">
                <a:latin typeface="Corbel" panose="020B0503020204020204" pitchFamily="34" charset="0"/>
              </a:rPr>
              <a:t>Attacks</a:t>
            </a:r>
            <a:endParaRPr lang="tr-TR" b="1" dirty="0">
              <a:latin typeface="Corbel" panose="020B0503020204020204" pitchFamily="34" charset="0"/>
            </a:endParaRPr>
          </a:p>
          <a:p>
            <a:pPr marL="342900" indent="-342900">
              <a:buAutoNum type="arabicParenR"/>
            </a:pPr>
            <a:r>
              <a:rPr lang="tr-TR" dirty="0" err="1">
                <a:latin typeface="Corbel" panose="020B0503020204020204" pitchFamily="34" charset="0"/>
              </a:rPr>
              <a:t>Factoring</a:t>
            </a:r>
            <a:r>
              <a:rPr lang="tr-TR" dirty="0">
                <a:latin typeface="Corbel" panose="020B0503020204020204" pitchFamily="34" charset="0"/>
              </a:rPr>
              <a:t> 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364426-0619-4673-B613-FF8433FD7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354" y="3417960"/>
            <a:ext cx="3828700" cy="29112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6E2B76-FA48-4CFB-A8FB-1BA8D2B0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354" y="528784"/>
            <a:ext cx="3858397" cy="2728385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45D4CEBB-59DC-450B-BF64-15FC5DF32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94212"/>
              </p:ext>
            </p:extLst>
          </p:nvPr>
        </p:nvGraphicFramePr>
        <p:xfrm>
          <a:off x="10825018" y="9236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43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DFE66-927B-4200-9D04-94020C8C66CB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 descr="04 Interior of IBM quantum computing system. The quantum chip is located in the small dark square at center bottom.">
            <a:extLst>
              <a:ext uri="{FF2B5EF4-FFF2-40B4-BE49-F238E27FC236}">
                <a16:creationId xmlns:a16="http://schemas.microsoft.com/office/drawing/2014/main" id="{DBE09D38-B3C5-4F9D-B3FB-62277072F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7" r="12188" b="1991"/>
          <a:stretch/>
        </p:blipFill>
        <p:spPr bwMode="auto">
          <a:xfrm>
            <a:off x="5401004" y="457200"/>
            <a:ext cx="4497206" cy="32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F270F5-AE02-4F7B-930A-78B36E48250D}"/>
              </a:ext>
            </a:extLst>
          </p:cNvPr>
          <p:cNvSpPr/>
          <p:nvPr/>
        </p:nvSpPr>
        <p:spPr>
          <a:xfrm>
            <a:off x="714375" y="457200"/>
            <a:ext cx="4245552" cy="923925"/>
          </a:xfrm>
          <a:prstGeom prst="roundRect">
            <a:avLst>
              <a:gd name="adj" fmla="val 28663"/>
            </a:avLst>
          </a:prstGeom>
          <a:solidFill>
            <a:srgbClr val="2F75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atin typeface="Amasis MT Pro Black" panose="02040A04050005020304" pitchFamily="18" charset="-94"/>
              </a:rPr>
              <a:t>What</a:t>
            </a:r>
            <a:r>
              <a:rPr lang="tr-TR" dirty="0">
                <a:latin typeface="Amasis MT Pro Black" panose="02040A04050005020304" pitchFamily="18" charset="-94"/>
              </a:rPr>
              <a:t> </a:t>
            </a:r>
            <a:r>
              <a:rPr lang="tr-TR" dirty="0" err="1">
                <a:latin typeface="Amasis MT Pro Black" panose="02040A04050005020304" pitchFamily="18" charset="-94"/>
              </a:rPr>
              <a:t>about</a:t>
            </a:r>
            <a:r>
              <a:rPr lang="tr-TR" dirty="0">
                <a:latin typeface="Amasis MT Pro Black" panose="02040A04050005020304" pitchFamily="18" charset="-94"/>
              </a:rPr>
              <a:t> Quantum </a:t>
            </a:r>
            <a:r>
              <a:rPr lang="tr-TR" dirty="0" err="1">
                <a:latin typeface="Amasis MT Pro Black" panose="02040A04050005020304" pitchFamily="18" charset="-94"/>
              </a:rPr>
              <a:t>computers</a:t>
            </a:r>
            <a:r>
              <a:rPr lang="tr-TR" dirty="0">
                <a:latin typeface="Amasis MT Pro Black" panose="02040A04050005020304" pitchFamily="18" charset="-94"/>
              </a:rPr>
              <a:t>?</a:t>
            </a:r>
            <a:endParaRPr lang="en-US" dirty="0">
              <a:latin typeface="Amasis MT Pro Black" panose="02040A04050005020304" pitchFamily="18" charset="-94"/>
            </a:endParaRPr>
          </a:p>
        </p:txBody>
      </p:sp>
      <p:pic>
        <p:nvPicPr>
          <p:cNvPr id="8" name="Picture 2" descr="Shor's Algorithm — Unravelling Encryption with Quantum | by Ella Ceroni |  Feb, 2022 | Medium">
            <a:extLst>
              <a:ext uri="{FF2B5EF4-FFF2-40B4-BE49-F238E27FC236}">
                <a16:creationId xmlns:a16="http://schemas.microsoft.com/office/drawing/2014/main" id="{57002AEC-0414-45F8-A376-3CCF28A0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143375"/>
            <a:ext cx="40132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3D16F4-D248-4DA8-838A-EB89E9F755D6}"/>
              </a:ext>
            </a:extLst>
          </p:cNvPr>
          <p:cNvSpPr/>
          <p:nvPr/>
        </p:nvSpPr>
        <p:spPr>
          <a:xfrm>
            <a:off x="714375" y="1676400"/>
            <a:ext cx="4245552" cy="4857750"/>
          </a:xfrm>
          <a:prstGeom prst="roundRect">
            <a:avLst/>
          </a:prstGeom>
          <a:solidFill>
            <a:srgbClr val="5062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Shor’s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Algorithm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in 1994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by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Peter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Shor</a:t>
            </a:r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factorization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can be done in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polynomial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time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using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quantum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computers</a:t>
            </a:r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largest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factored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is 21?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F5EB9AD-5AFB-4246-A98D-506B7669C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2247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7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DB1E-91CA-4AF1-A690-B5D4B3B21892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C96B8-B5CB-4AE2-B030-4DFEEB81B185}"/>
              </a:ext>
            </a:extLst>
          </p:cNvPr>
          <p:cNvSpPr txBox="1"/>
          <p:nvPr/>
        </p:nvSpPr>
        <p:spPr>
          <a:xfrm>
            <a:off x="4932220" y="1459345"/>
            <a:ext cx="14685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0" dirty="0">
                <a:latin typeface="Amasis MT Pro Black" panose="02040A04050005020304" pitchFamily="18" charset="-94"/>
              </a:rPr>
              <a:t>?</a:t>
            </a:r>
            <a:endParaRPr lang="en-US" sz="20000" dirty="0">
              <a:latin typeface="Amasis MT Pro Black" panose="02040A04050005020304" pitchFamily="18" charset="-94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735722D-7F94-4289-8B87-DF2031F89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26184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09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2C78-2781-46D8-A34B-C365619476E0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C96B8-B5CB-4AE2-B030-4DFEEB81B185}"/>
              </a:ext>
            </a:extLst>
          </p:cNvPr>
          <p:cNvSpPr txBox="1"/>
          <p:nvPr/>
        </p:nvSpPr>
        <p:spPr>
          <a:xfrm>
            <a:off x="942109" y="1133417"/>
            <a:ext cx="209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Amasis MT Pro Black" panose="02040A04050005020304" pitchFamily="18" charset="-94"/>
              </a:rPr>
              <a:t>REFERENCES</a:t>
            </a:r>
            <a:endParaRPr lang="en-US" dirty="0">
              <a:latin typeface="Amasis MT Pro Black" panose="02040A04050005020304" pitchFamily="18" charset="-9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DE898-F18D-42F9-AE16-A1881ECD50FF}"/>
              </a:ext>
            </a:extLst>
          </p:cNvPr>
          <p:cNvSpPr txBox="1"/>
          <p:nvPr/>
        </p:nvSpPr>
        <p:spPr>
          <a:xfrm>
            <a:off x="942109" y="1727200"/>
            <a:ext cx="10568019" cy="4549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Bellare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M., </a:t>
            </a: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Rogaway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 (1995). Optimal Asymmetric Encryption How to Encrypt with RSA. 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https://cseweb.ucsd.edu/~mihir/papers/oaep.pdf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Bernstein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D. J., </a:t>
            </a: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Heninger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N., </a:t>
            </a: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Lou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P., </a:t>
            </a: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Valenta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L. (2017). 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Post-quantum RSA.  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https://cr.yp.to/papers/pqrsa-20170419.pdf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Chevallier-Mames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B., </a:t>
            </a: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Ciet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M., </a:t>
            </a: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Joye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 (2004). Low-Cost Solutions for Preventing Simple Side-Channel Analysis: Side-Channel Atomicity. </a:t>
            </a:r>
            <a:r>
              <a:rPr lang="en-US" sz="1200" i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IEEE Transactions on Computers, Vol. 53, No. 6.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https://citeseerx.ist.psu.edu/viewdoc/download?doi=10.1.1.457.2254&amp;rep=rep1&amp;type=pdf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Courrege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J., </a:t>
            </a: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Feix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B., </a:t>
            </a:r>
            <a:r>
              <a:rPr lang="en-US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Rousselet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M. (2010). Simple Power Analysis on Exponentiation Revisited</a:t>
            </a:r>
            <a:r>
              <a:rPr lang="en-US" sz="1200" i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IFIP International Federation for Information Processing.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https://link.springer.com/content/pdf/10.1007%2F978-3-642-12510-2_6.pdf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Kocher, P. (1996). Timing Attacks on Implementations of Diffie-Hellman, RSA, DSS, and Other Systems.                                                                          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https://paulkocher.com/doc/TimingAttacks.pdf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Kocher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P., </a:t>
            </a: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Jaffe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J., </a:t>
            </a: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Jun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B. (1994). 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Differential Power Analysis.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https://www.paulkocher.com/doc/DifferentialPowerAnalysis.pdf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Rivest, R. L., Shamir, A., Adleman, L. (1977). A Method for Obtaining Digital Signatures and Public-Key Cryptosystems.                   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https://people.csail.mit.edu/rivest/Rsapaper.pdf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Zhou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Y., Feng, D. (2005). 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Side-Channel Attacks: Ten Years After Its Publication and the Impacts on Cryptographic Module Security Testing. </a:t>
            </a:r>
            <a:r>
              <a:rPr lang="en-US" sz="1200" i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National Natural Science Foundation of P.R. China.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</a:t>
            </a:r>
            <a:r>
              <a:rPr lang="tr-TR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                   </a:t>
            </a:r>
            <a:r>
              <a:rPr lang="en-US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https://csrc.nist.gov/csrc/media/events/physical-security-testing-workshop/documents/papers/physecpaper19.pdf</a:t>
            </a:r>
            <a:endParaRPr lang="tr-TR" sz="12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6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9B2A1E1D-03BA-4971-B0EC-A59DA059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Encryption and Cryptography - GeeksforGeeks">
            <a:extLst>
              <a:ext uri="{FF2B5EF4-FFF2-40B4-BE49-F238E27FC236}">
                <a16:creationId xmlns:a16="http://schemas.microsoft.com/office/drawing/2014/main" id="{09BE273B-D8E1-43D9-AFF5-E2604221C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 b="20978"/>
          <a:stretch/>
        </p:blipFill>
        <p:spPr bwMode="auto">
          <a:xfrm>
            <a:off x="1700342" y="3650672"/>
            <a:ext cx="6910258" cy="24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94857-16ED-4959-95F1-1796E6FA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7C8CE-2168-49A3-8936-790D033B485E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47667D-1419-4756-8D6E-D74DC59F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8217E-EDDA-46A3-8A0C-94495F78A866}"/>
              </a:ext>
            </a:extLst>
          </p:cNvPr>
          <p:cNvSpPr txBox="1"/>
          <p:nvPr/>
        </p:nvSpPr>
        <p:spPr>
          <a:xfrm>
            <a:off x="4759036" y="2290832"/>
            <a:ext cx="3851564" cy="715089"/>
          </a:xfrm>
          <a:prstGeom prst="roundRect">
            <a:avLst/>
          </a:prstGeom>
          <a:solidFill>
            <a:srgbClr val="2F7585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Secure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 communication techniques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using mathematic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al 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algorithms 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1E0BB6-49A8-4EBB-A8AB-B58E46729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3" y="173692"/>
            <a:ext cx="4105296" cy="2763472"/>
          </a:xfrm>
          <a:prstGeom prst="rect">
            <a:avLst/>
          </a:prstGeom>
        </p:spPr>
      </p:pic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BDF57A8-ED85-459E-8997-39DDC7A9F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57816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3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6F2E14D9-5058-40CC-B69B-22E2A1A6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fference between Encryption and Cryptography - GeeksforGeeks">
            <a:extLst>
              <a:ext uri="{FF2B5EF4-FFF2-40B4-BE49-F238E27FC236}">
                <a16:creationId xmlns:a16="http://schemas.microsoft.com/office/drawing/2014/main" id="{20D8DDC3-82E1-43AE-A57D-C14EE3A34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" y="81107"/>
            <a:ext cx="4435831" cy="208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65F35-4855-41A1-870E-F83D1534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86E26-33CE-4D40-BF7F-B54615075D3C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60414-180F-4643-AEF6-04E37DDB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3</a:t>
            </a:fld>
            <a:endParaRPr lang="en-US"/>
          </a:p>
        </p:txBody>
      </p:sp>
      <p:pic>
        <p:nvPicPr>
          <p:cNvPr id="3076" name="Picture 4" descr="4): Shows Cryptography Tree. | Download Scientific Diagram">
            <a:extLst>
              <a:ext uri="{FF2B5EF4-FFF2-40B4-BE49-F238E27FC236}">
                <a16:creationId xmlns:a16="http://schemas.microsoft.com/office/drawing/2014/main" id="{BF3B9F6E-1E9D-4A84-AD81-7F54636D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90" y="1914779"/>
            <a:ext cx="6419127" cy="444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6EA6069-4DE4-44E4-8757-1B23DBDC5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27135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5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4582E-43EB-4CF1-A647-F1AE634353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56907DC-47FA-4B3B-8068-9EB400591AB9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41B12-4A88-4F91-8E69-846D7B14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C10762B-C698-49D5-9614-4A365452CA6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I110: Asymmetric (Public Key) Cryptography">
            <a:extLst>
              <a:ext uri="{FF2B5EF4-FFF2-40B4-BE49-F238E27FC236}">
                <a16:creationId xmlns:a16="http://schemas.microsoft.com/office/drawing/2014/main" id="{20D9943B-82D6-430D-AABE-7C4B373F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7565" y="643467"/>
            <a:ext cx="649687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EACFBDFC-6FF7-428D-80B5-24F65E1F5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510571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09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1317DAD0-15D8-4F71-A525-7BF8A067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3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FCD06-EEF6-4029-B3C4-342121C5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AA089-5935-4113-945B-3C8F98A4EA6B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1358D-3A7C-4141-8987-A6AA767F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D94AF-652B-4B1C-9BAB-8086320B7B63}"/>
              </a:ext>
            </a:extLst>
          </p:cNvPr>
          <p:cNvSpPr txBox="1"/>
          <p:nvPr/>
        </p:nvSpPr>
        <p:spPr>
          <a:xfrm>
            <a:off x="1239981" y="746031"/>
            <a:ext cx="2064327" cy="1736646"/>
          </a:xfrm>
          <a:prstGeom prst="roundRect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3200" b="1" dirty="0" err="1">
                <a:solidFill>
                  <a:srgbClr val="C00000"/>
                </a:solidFill>
                <a:latin typeface="Amasis MT Pro Black" panose="02040A04050005020304" pitchFamily="18" charset="-94"/>
              </a:rPr>
              <a:t>R</a:t>
            </a:r>
            <a:r>
              <a:rPr lang="tr-TR" sz="2400" dirty="0" err="1">
                <a:solidFill>
                  <a:schemeClr val="tx1"/>
                </a:solidFill>
                <a:latin typeface="Amasis MT Pro Black" panose="02040A04050005020304" pitchFamily="18" charset="-94"/>
              </a:rPr>
              <a:t>ivest</a:t>
            </a:r>
            <a:endParaRPr lang="tr-TR" sz="2400" dirty="0">
              <a:solidFill>
                <a:schemeClr val="tx1"/>
              </a:solidFill>
              <a:latin typeface="Amasis MT Pro Black" panose="02040A04050005020304" pitchFamily="18" charset="-94"/>
            </a:endParaRPr>
          </a:p>
          <a:p>
            <a:r>
              <a:rPr lang="tr-TR" sz="3200" b="1" dirty="0" err="1">
                <a:solidFill>
                  <a:srgbClr val="C00000"/>
                </a:solidFill>
                <a:latin typeface="Amasis MT Pro Black" panose="02040A04050005020304" pitchFamily="18" charset="-94"/>
              </a:rPr>
              <a:t>S</a:t>
            </a:r>
            <a:r>
              <a:rPr lang="tr-TR" sz="2400" dirty="0" err="1">
                <a:solidFill>
                  <a:schemeClr val="tx1"/>
                </a:solidFill>
                <a:latin typeface="Amasis MT Pro Black" panose="02040A04050005020304" pitchFamily="18" charset="-94"/>
              </a:rPr>
              <a:t>hamir</a:t>
            </a:r>
            <a:endParaRPr lang="tr-TR" sz="2400" dirty="0">
              <a:solidFill>
                <a:schemeClr val="tx1"/>
              </a:solidFill>
              <a:latin typeface="Amasis MT Pro Black" panose="02040A04050005020304" pitchFamily="18" charset="-94"/>
            </a:endParaRPr>
          </a:p>
          <a:p>
            <a:r>
              <a:rPr lang="tr-TR" sz="3200" b="1" dirty="0" err="1">
                <a:solidFill>
                  <a:srgbClr val="C00000"/>
                </a:solidFill>
                <a:latin typeface="Amasis MT Pro Black" panose="02040A04050005020304" pitchFamily="18" charset="-94"/>
              </a:rPr>
              <a:t>A</a:t>
            </a:r>
            <a:r>
              <a:rPr lang="tr-TR" sz="2400" dirty="0" err="1">
                <a:solidFill>
                  <a:schemeClr val="tx1"/>
                </a:solidFill>
                <a:latin typeface="Amasis MT Pro Black" panose="02040A04050005020304" pitchFamily="18" charset="-94"/>
              </a:rPr>
              <a:t>dleman</a:t>
            </a:r>
            <a:endParaRPr lang="tr-TR" sz="2400" dirty="0">
              <a:solidFill>
                <a:schemeClr val="tx1"/>
              </a:solidFill>
              <a:latin typeface="Amasis MT Pro Black" panose="02040A04050005020304" pitchFamily="18" charset="-94"/>
            </a:endParaRPr>
          </a:p>
        </p:txBody>
      </p:sp>
      <p:pic>
        <p:nvPicPr>
          <p:cNvPr id="5122" name="Picture 2" descr="Cryptologic Dates in History Calendar : 1983: Three Inventors Receive  Patent for Encryption Algorithm RSA">
            <a:extLst>
              <a:ext uri="{FF2B5EF4-FFF2-40B4-BE49-F238E27FC236}">
                <a16:creationId xmlns:a16="http://schemas.microsoft.com/office/drawing/2014/main" id="{7776B444-A536-4D1C-9EAF-8EF396B16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20" y="3371001"/>
            <a:ext cx="4219575" cy="298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E4D33-5A98-4FE1-BC2F-B52BCC9D13ED}"/>
              </a:ext>
            </a:extLst>
          </p:cNvPr>
          <p:cNvSpPr txBox="1"/>
          <p:nvPr/>
        </p:nvSpPr>
        <p:spPr>
          <a:xfrm>
            <a:off x="4141643" y="678300"/>
            <a:ext cx="5501121" cy="224742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one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of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the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most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popular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public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key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cryptosystems</a:t>
            </a:r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Introduced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by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Rivest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Shamir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Adleman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in 1977 at MIT</a:t>
            </a: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 RSA patent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expired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in 2000 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  <a:sym typeface="Wingdings" panose="05000000000000000000" pitchFamily="2" charset="2"/>
              </a:rPr>
              <a:t> can be </a:t>
            </a:r>
            <a:r>
              <a:rPr lang="en-US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used for commercial and 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   </a:t>
            </a:r>
            <a:r>
              <a:rPr lang="en-US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non-commercial use for free</a:t>
            </a:r>
            <a:endParaRPr lang="tr-TR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Based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on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Integer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Factorization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problem</a:t>
            </a:r>
          </a:p>
          <a:p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~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Each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user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has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public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and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private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key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Corbel" panose="020B0503020204020204" pitchFamily="34" charset="0"/>
              </a:rPr>
              <a:t>pair</a:t>
            </a:r>
            <a:r>
              <a:rPr lang="tr-TR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2FE9BC69-BADC-42DC-B17B-C935CB152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80838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53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40D6A-8774-4725-93D8-B623041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ECCE-3796-4B4F-AF41-8E0358064DBE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E80FE-881C-4B62-A102-8846CB19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F9A4C693-C437-438E-8738-A654053E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6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B7F9E4-A96F-44B6-B918-5984C6AC933E}"/>
              </a:ext>
            </a:extLst>
          </p:cNvPr>
          <p:cNvSpPr/>
          <p:nvPr/>
        </p:nvSpPr>
        <p:spPr>
          <a:xfrm>
            <a:off x="838200" y="489527"/>
            <a:ext cx="5562600" cy="52739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tr-TR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sz="2000" b="1" dirty="0">
                <a:solidFill>
                  <a:schemeClr val="bg1"/>
                </a:solidFill>
                <a:latin typeface="Corbel" panose="020B0503020204020204" pitchFamily="34" charset="0"/>
              </a:rPr>
              <a:t>How </a:t>
            </a:r>
            <a:r>
              <a:rPr lang="tr-TR" sz="2000" b="1" dirty="0" err="1">
                <a:solidFill>
                  <a:schemeClr val="bg1"/>
                </a:solidFill>
                <a:latin typeface="Corbel" panose="020B0503020204020204" pitchFamily="34" charset="0"/>
              </a:rPr>
              <a:t>does</a:t>
            </a:r>
            <a:r>
              <a:rPr lang="tr-TR" sz="2000" b="1" dirty="0">
                <a:solidFill>
                  <a:schemeClr val="bg1"/>
                </a:solidFill>
                <a:latin typeface="Corbel" panose="020B0503020204020204" pitchFamily="34" charset="0"/>
              </a:rPr>
              <a:t> RSA </a:t>
            </a:r>
            <a:r>
              <a:rPr lang="tr-TR" sz="2000" b="1" dirty="0" err="1">
                <a:solidFill>
                  <a:schemeClr val="bg1"/>
                </a:solidFill>
                <a:latin typeface="Corbel" panose="020B0503020204020204" pitchFamily="34" charset="0"/>
              </a:rPr>
              <a:t>work</a:t>
            </a:r>
            <a:r>
              <a:rPr lang="tr-TR" sz="2000" b="1" dirty="0">
                <a:solidFill>
                  <a:schemeClr val="bg1"/>
                </a:solidFill>
                <a:latin typeface="Corbel" panose="020B0503020204020204" pitchFamily="34" charset="0"/>
              </a:rPr>
              <a:t>?</a:t>
            </a:r>
          </a:p>
          <a:p>
            <a:endParaRPr lang="tr-TR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1)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Choose</a:t>
            </a:r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two</a:t>
            </a:r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large</a:t>
            </a:r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 prime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numbers</a:t>
            </a:r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 p and q (2048 bit)</a:t>
            </a:r>
          </a:p>
          <a:p>
            <a:endParaRPr lang="tr-TR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2)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Compute</a:t>
            </a:r>
            <a:r>
              <a:rPr lang="tr-TR" sz="2000" dirty="0">
                <a:solidFill>
                  <a:schemeClr val="bg1"/>
                </a:solidFill>
                <a:latin typeface="Corbel" panose="020B0503020204020204" pitchFamily="34" charset="0"/>
              </a:rPr>
              <a:t> n = </a:t>
            </a:r>
            <a:r>
              <a:rPr lang="tr-TR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p×q</a:t>
            </a:r>
            <a:endParaRPr lang="tr-TR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tr-TR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3)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Compute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(n) = (p-1)(q-1)</a:t>
            </a:r>
            <a:endParaRPr lang="tr-TR" altLang="en-US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US" altLang="en-US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4)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Choose a random integer,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0 &lt; e &lt;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(n) </a:t>
            </a:r>
            <a:b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with </a:t>
            </a:r>
            <a:r>
              <a:rPr lang="en-US" altLang="en-US" sz="2000" b="1" dirty="0" err="1">
                <a:solidFill>
                  <a:schemeClr val="bg1"/>
                </a:solidFill>
                <a:latin typeface="Corbel" panose="020B0503020204020204" pitchFamily="34" charset="0"/>
              </a:rPr>
              <a:t>gcd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(e,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(n)) = 1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endParaRPr lang="tr-TR" alt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eaLnBrk="1" hangingPunct="1">
              <a:lnSpc>
                <a:spcPct val="110000"/>
              </a:lnSpc>
            </a:pPr>
            <a:endParaRPr lang="tr-TR" alt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5)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Compute the inverse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d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=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 e</a:t>
            </a:r>
            <a:r>
              <a:rPr lang="en-US" altLang="en-US" sz="2000" b="1" baseline="30000" dirty="0">
                <a:solidFill>
                  <a:schemeClr val="bg1"/>
                </a:solidFill>
                <a:latin typeface="Corbel" panose="020B0503020204020204" pitchFamily="34" charset="0"/>
              </a:rPr>
              <a:t>-1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 mod 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sz="2000" b="1" dirty="0">
                <a:solidFill>
                  <a:schemeClr val="bg1"/>
                </a:solidFill>
                <a:latin typeface="Corbel" panose="020B0503020204020204" pitchFamily="34" charset="0"/>
              </a:rPr>
              <a:t>(n)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,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i.e.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e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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d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 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1 mod 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(n)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(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Note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: 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This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will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help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us in 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the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altLang="en-US" sz="2000" dirty="0" err="1">
                <a:solidFill>
                  <a:schemeClr val="bg1"/>
                </a:solidFill>
                <a:latin typeface="Corbel" panose="020B0503020204020204" pitchFamily="34" charset="0"/>
              </a:rPr>
              <a:t>proof</a:t>
            </a:r>
            <a:r>
              <a:rPr lang="tr-TR" altLang="en-US" sz="2000" dirty="0">
                <a:solidFill>
                  <a:schemeClr val="bg1"/>
                </a:solidFill>
                <a:latin typeface="Corbel" panose="020B0503020204020204" pitchFamily="34" charset="0"/>
              </a:rPr>
              <a:t>!)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tr-TR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AAD024-3D79-4FE8-A412-9D760B93965B}"/>
              </a:ext>
            </a:extLst>
          </p:cNvPr>
          <p:cNvSpPr/>
          <p:nvPr/>
        </p:nvSpPr>
        <p:spPr>
          <a:xfrm>
            <a:off x="7250546" y="1821873"/>
            <a:ext cx="2955636" cy="160712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000" dirty="0" err="1">
                <a:latin typeface="Corbel" panose="020B0503020204020204" pitchFamily="34" charset="0"/>
              </a:rPr>
              <a:t>Public</a:t>
            </a:r>
            <a:r>
              <a:rPr lang="tr-TR" sz="2000" dirty="0">
                <a:latin typeface="Corbel" panose="020B0503020204020204" pitchFamily="34" charset="0"/>
              </a:rPr>
              <a:t> </a:t>
            </a:r>
            <a:r>
              <a:rPr lang="tr-TR" sz="2000" dirty="0" err="1">
                <a:latin typeface="Corbel" panose="020B0503020204020204" pitchFamily="34" charset="0"/>
              </a:rPr>
              <a:t>keys</a:t>
            </a:r>
            <a:r>
              <a:rPr lang="tr-TR" sz="2000" dirty="0">
                <a:latin typeface="Corbel" panose="020B0503020204020204" pitchFamily="34" charset="0"/>
              </a:rPr>
              <a:t>: e, n</a:t>
            </a:r>
          </a:p>
          <a:p>
            <a:r>
              <a:rPr lang="tr-TR" sz="2000" dirty="0" err="1">
                <a:latin typeface="Corbel" panose="020B0503020204020204" pitchFamily="34" charset="0"/>
              </a:rPr>
              <a:t>Private</a:t>
            </a:r>
            <a:r>
              <a:rPr lang="tr-TR" sz="2000" dirty="0">
                <a:latin typeface="Corbel" panose="020B0503020204020204" pitchFamily="34" charset="0"/>
              </a:rPr>
              <a:t> </a:t>
            </a:r>
            <a:r>
              <a:rPr lang="tr-TR" sz="2000" dirty="0" err="1">
                <a:latin typeface="Corbel" panose="020B0503020204020204" pitchFamily="34" charset="0"/>
              </a:rPr>
              <a:t>keys</a:t>
            </a:r>
            <a:r>
              <a:rPr lang="tr-TR" sz="2000" dirty="0">
                <a:latin typeface="Corbel" panose="020B0503020204020204" pitchFamily="34" charset="0"/>
              </a:rPr>
              <a:t>: p, q and d</a:t>
            </a:r>
            <a:endParaRPr lang="en-US" sz="2000" dirty="0">
              <a:latin typeface="Corbel" panose="020B0503020204020204" pitchFamily="34" charset="0"/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CD57865-90A1-47D4-A61C-3C81E198C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923495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44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7C9FF-D6D8-42AB-92E4-4B9FD512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36741-C460-445B-9411-C4EC1AC60482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960C1-A524-43A2-B7FD-52116F7E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D7DC7AC8-7C2D-4CF6-B719-2557E4F2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833C7A-79FD-4FDB-A17F-E021CA46F58B}"/>
              </a:ext>
            </a:extLst>
          </p:cNvPr>
          <p:cNvSpPr/>
          <p:nvPr/>
        </p:nvSpPr>
        <p:spPr>
          <a:xfrm>
            <a:off x="1468582" y="674256"/>
            <a:ext cx="6169891" cy="1699490"/>
          </a:xfrm>
          <a:prstGeom prst="roundRect">
            <a:avLst/>
          </a:prstGeom>
          <a:solidFill>
            <a:srgbClr val="660B8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 err="1">
                <a:latin typeface="Corbel" panose="020B0503020204020204" pitchFamily="34" charset="0"/>
              </a:rPr>
              <a:t>Encryption</a:t>
            </a:r>
            <a:r>
              <a:rPr lang="tr-TR" sz="2000" b="1" dirty="0">
                <a:latin typeface="Corbel" panose="020B0503020204020204" pitchFamily="34" charset="0"/>
              </a:rPr>
              <a:t> is done </a:t>
            </a:r>
            <a:r>
              <a:rPr lang="tr-TR" sz="2000" b="1" dirty="0" err="1">
                <a:latin typeface="Corbel" panose="020B0503020204020204" pitchFamily="34" charset="0"/>
              </a:rPr>
              <a:t>using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the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receiver’s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public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key</a:t>
            </a:r>
            <a:r>
              <a:rPr lang="tr-TR" sz="2000" b="1" dirty="0">
                <a:latin typeface="Corbel" panose="020B0503020204020204" pitchFamily="34" charset="0"/>
              </a:rPr>
              <a:t>:</a:t>
            </a:r>
          </a:p>
          <a:p>
            <a:pPr algn="ctr"/>
            <a:endParaRPr lang="tr-TR" sz="2000" b="1" dirty="0">
              <a:latin typeface="Corbel" panose="020B0503020204020204" pitchFamily="34" charset="0"/>
            </a:endParaRPr>
          </a:p>
          <a:p>
            <a:pPr algn="ctr"/>
            <a:r>
              <a:rPr lang="en-US" altLang="en-US" sz="2000" b="1" dirty="0">
                <a:latin typeface="Corbel" panose="020B0503020204020204" pitchFamily="34" charset="0"/>
              </a:rPr>
              <a:t>y </a:t>
            </a:r>
            <a:r>
              <a:rPr lang="en-US" altLang="en-US" sz="2000" b="1" dirty="0">
                <a:latin typeface="Corbel" panose="020B0503020204020204" pitchFamily="34" charset="0"/>
                <a:sym typeface="Symbol" panose="05050102010706020507" pitchFamily="18" charset="2"/>
              </a:rPr>
              <a:t></a:t>
            </a:r>
            <a:r>
              <a:rPr lang="en-US" altLang="en-US" sz="2000" b="1" dirty="0">
                <a:latin typeface="Corbel" panose="020B0503020204020204" pitchFamily="34" charset="0"/>
              </a:rPr>
              <a:t> </a:t>
            </a:r>
            <a:r>
              <a:rPr lang="en-US" altLang="en-US" sz="2000" b="1" dirty="0" err="1">
                <a:latin typeface="Corbel" panose="020B0503020204020204" pitchFamily="34" charset="0"/>
              </a:rPr>
              <a:t>x</a:t>
            </a:r>
            <a:r>
              <a:rPr lang="en-US" altLang="en-US" sz="2000" b="1" baseline="30000" dirty="0" err="1">
                <a:latin typeface="Corbel" panose="020B0503020204020204" pitchFamily="34" charset="0"/>
              </a:rPr>
              <a:t>e</a:t>
            </a:r>
            <a:r>
              <a:rPr lang="en-US" altLang="en-US" sz="2000" b="1" dirty="0">
                <a:latin typeface="Corbel" panose="020B0503020204020204" pitchFamily="34" charset="0"/>
              </a:rPr>
              <a:t> mod n,  where x &lt; n</a:t>
            </a:r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D4EB75-48BD-42E7-B7D1-76A84B6EEC22}"/>
              </a:ext>
            </a:extLst>
          </p:cNvPr>
          <p:cNvSpPr/>
          <p:nvPr/>
        </p:nvSpPr>
        <p:spPr>
          <a:xfrm>
            <a:off x="1468581" y="3048002"/>
            <a:ext cx="6169891" cy="1787236"/>
          </a:xfrm>
          <a:prstGeom prst="roundRect">
            <a:avLst/>
          </a:prstGeom>
          <a:solidFill>
            <a:srgbClr val="B0C642"/>
          </a:solidFill>
          <a:ln>
            <a:solidFill>
              <a:srgbClr val="B0C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 err="1">
                <a:latin typeface="Corbel" panose="020B0503020204020204" pitchFamily="34" charset="0"/>
              </a:rPr>
              <a:t>Decryption</a:t>
            </a:r>
            <a:r>
              <a:rPr lang="tr-TR" sz="2000" b="1" dirty="0">
                <a:latin typeface="Corbel" panose="020B0503020204020204" pitchFamily="34" charset="0"/>
              </a:rPr>
              <a:t> is done </a:t>
            </a:r>
            <a:r>
              <a:rPr lang="tr-TR" sz="2000" b="1" dirty="0" err="1">
                <a:latin typeface="Corbel" panose="020B0503020204020204" pitchFamily="34" charset="0"/>
              </a:rPr>
              <a:t>using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the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receiver’s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private</a:t>
            </a:r>
            <a:r>
              <a:rPr lang="tr-TR" sz="2000" b="1" dirty="0">
                <a:latin typeface="Corbel" panose="020B0503020204020204" pitchFamily="34" charset="0"/>
              </a:rPr>
              <a:t> </a:t>
            </a:r>
            <a:r>
              <a:rPr lang="tr-TR" sz="2000" b="1" dirty="0" err="1">
                <a:latin typeface="Corbel" panose="020B0503020204020204" pitchFamily="34" charset="0"/>
              </a:rPr>
              <a:t>key</a:t>
            </a:r>
            <a:r>
              <a:rPr lang="tr-TR" sz="2000" b="1" dirty="0">
                <a:latin typeface="Corbel" panose="020B0503020204020204" pitchFamily="34" charset="0"/>
              </a:rPr>
              <a:t>:</a:t>
            </a:r>
          </a:p>
          <a:p>
            <a:pPr algn="ctr"/>
            <a:endParaRPr lang="tr-TR" sz="2000" b="1" dirty="0">
              <a:latin typeface="Corbel" panose="020B0503020204020204" pitchFamily="34" charset="0"/>
            </a:endParaRPr>
          </a:p>
          <a:p>
            <a:pPr algn="ctr"/>
            <a:r>
              <a:rPr lang="en-US" altLang="en-US" sz="2000" b="1" dirty="0">
                <a:latin typeface="Corbel" panose="020B0503020204020204" pitchFamily="34" charset="0"/>
              </a:rPr>
              <a:t>x </a:t>
            </a:r>
            <a:r>
              <a:rPr lang="en-US" altLang="en-US" sz="2000" b="1" dirty="0">
                <a:latin typeface="Corbel" panose="020B0503020204020204" pitchFamily="34" charset="0"/>
                <a:sym typeface="Symbol" panose="05050102010706020507" pitchFamily="18" charset="2"/>
              </a:rPr>
              <a:t></a:t>
            </a:r>
            <a:r>
              <a:rPr lang="en-US" altLang="en-US" sz="2000" b="1" dirty="0">
                <a:latin typeface="Corbel" panose="020B0503020204020204" pitchFamily="34" charset="0"/>
              </a:rPr>
              <a:t> y</a:t>
            </a:r>
            <a:r>
              <a:rPr lang="en-US" altLang="en-US" sz="2000" b="1" baseline="30000" dirty="0">
                <a:latin typeface="Corbel" panose="020B0503020204020204" pitchFamily="34" charset="0"/>
              </a:rPr>
              <a:t>d</a:t>
            </a:r>
            <a:r>
              <a:rPr lang="en-US" altLang="en-US" sz="2000" b="1" dirty="0">
                <a:latin typeface="Corbel" panose="020B0503020204020204" pitchFamily="34" charset="0"/>
              </a:rPr>
              <a:t> mod n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9104B365-F73A-4020-B25D-736321022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57193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2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67DC-47E4-456D-89F8-7DAE4989DCD3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B66333-3E64-4588-A578-90622B859774}"/>
              </a:ext>
            </a:extLst>
          </p:cNvPr>
          <p:cNvSpPr/>
          <p:nvPr/>
        </p:nvSpPr>
        <p:spPr>
          <a:xfrm>
            <a:off x="1653310" y="503383"/>
            <a:ext cx="2373746" cy="66501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latin typeface="Corbel" panose="020B0503020204020204" pitchFamily="34" charset="0"/>
              </a:rPr>
              <a:t>EXAMPLE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243BF6-19C9-46B2-9F6C-C9CB7A7790A0}"/>
              </a:ext>
            </a:extLst>
          </p:cNvPr>
          <p:cNvSpPr/>
          <p:nvPr/>
        </p:nvSpPr>
        <p:spPr>
          <a:xfrm>
            <a:off x="1653310" y="1366982"/>
            <a:ext cx="7148946" cy="9605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atin typeface="Corbel" panose="020B0503020204020204" pitchFamily="34" charset="0"/>
              </a:rPr>
              <a:t>If</a:t>
            </a:r>
            <a:r>
              <a:rPr lang="tr-TR" dirty="0">
                <a:latin typeface="Corbel" panose="020B0503020204020204" pitchFamily="34" charset="0"/>
              </a:rPr>
              <a:t> Alice </a:t>
            </a:r>
            <a:r>
              <a:rPr lang="tr-TR" dirty="0" err="1">
                <a:latin typeface="Corbel" panose="020B0503020204020204" pitchFamily="34" charset="0"/>
              </a:rPr>
              <a:t>wants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to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send</a:t>
            </a:r>
            <a:r>
              <a:rPr lang="tr-TR" dirty="0">
                <a:latin typeface="Corbel" panose="020B0503020204020204" pitchFamily="34" charset="0"/>
              </a:rPr>
              <a:t> a </a:t>
            </a:r>
            <a:r>
              <a:rPr lang="tr-TR" dirty="0" err="1">
                <a:latin typeface="Corbel" panose="020B0503020204020204" pitchFamily="34" charset="0"/>
              </a:rPr>
              <a:t>message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to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Bob</a:t>
            </a:r>
            <a:r>
              <a:rPr lang="tr-TR" dirty="0">
                <a:latin typeface="Corbel" panose="020B0503020204020204" pitchFamily="34" charset="0"/>
              </a:rPr>
              <a:t>, </a:t>
            </a:r>
            <a:r>
              <a:rPr lang="tr-TR" dirty="0" err="1">
                <a:latin typeface="Corbel" panose="020B0503020204020204" pitchFamily="34" charset="0"/>
              </a:rPr>
              <a:t>she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needs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Bob’s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public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key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1088DF-49B7-40FC-A2F6-116EC5C2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38181"/>
              </p:ext>
            </p:extLst>
          </p:nvPr>
        </p:nvGraphicFramePr>
        <p:xfrm>
          <a:off x="1653310" y="2865037"/>
          <a:ext cx="5485679" cy="3330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782727">
                  <a:extLst>
                    <a:ext uri="{9D8B030D-6E8A-4147-A177-3AD203B41FA5}">
                      <a16:colId xmlns:a16="http://schemas.microsoft.com/office/drawing/2014/main" val="104164648"/>
                    </a:ext>
                  </a:extLst>
                </a:gridCol>
                <a:gridCol w="2702952">
                  <a:extLst>
                    <a:ext uri="{9D8B030D-6E8A-4147-A177-3AD203B41FA5}">
                      <a16:colId xmlns:a16="http://schemas.microsoft.com/office/drawing/2014/main" val="3948054794"/>
                    </a:ext>
                  </a:extLst>
                </a:gridCol>
              </a:tblGrid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ALICE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BOB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320838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Cho</a:t>
                      </a:r>
                      <a:r>
                        <a:rPr lang="tr-TR" sz="1800" dirty="0" err="1">
                          <a:effectLst/>
                          <a:latin typeface="Corbel" panose="020B0503020204020204" pitchFamily="34" charset="0"/>
                        </a:rPr>
                        <a:t>os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es p = 3 and q = 11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73613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N = p ∙ q = 33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116205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92583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  <a:sym typeface="Symbol" panose="05050102010706020507" pitchFamily="18" charset="2"/>
                        </a:rPr>
                        <a:t>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(n) = (p-1)(q-1) = 20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877820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Cho</a:t>
                      </a:r>
                      <a:r>
                        <a:rPr lang="tr-TR" sz="1800" dirty="0">
                          <a:effectLst/>
                          <a:latin typeface="Corbel" panose="020B0503020204020204" pitchFamily="34" charset="0"/>
                        </a:rPr>
                        <a:t>o</a:t>
                      </a:r>
                      <a:r>
                        <a:rPr lang="en-US" sz="1800" dirty="0" err="1">
                          <a:effectLst/>
                          <a:latin typeface="Corbel" panose="020B0503020204020204" pitchFamily="34" charset="0"/>
                        </a:rPr>
                        <a:t>ses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 e = 3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675993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d = e</a:t>
                      </a:r>
                      <a:r>
                        <a:rPr lang="en-US" sz="1800" baseline="30000" dirty="0">
                          <a:effectLst/>
                          <a:latin typeface="Corbel" panose="020B0503020204020204" pitchFamily="34" charset="0"/>
                        </a:rPr>
                        <a:t>-1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 mod 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  <a:sym typeface="Symbol" panose="05050102010706020507" pitchFamily="18" charset="2"/>
                        </a:rPr>
                        <a:t>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(n) = 7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737954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Sends (e, n) to Alice.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926819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Message x = 4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469084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Encrypts y </a:t>
                      </a:r>
                      <a:r>
                        <a:rPr lang="en-US" sz="1800">
                          <a:effectLst/>
                          <a:latin typeface="Corbel" panose="020B0503020204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 x</a:t>
                      </a:r>
                      <a:r>
                        <a:rPr lang="en-US" sz="1800" baseline="30000">
                          <a:effectLst/>
                          <a:latin typeface="Corbel" panose="020B0503020204020204" pitchFamily="34" charset="0"/>
                        </a:rPr>
                        <a:t>e</a:t>
                      </a: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 mod n = 31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853371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Sends y to Bob.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17292"/>
                  </a:ext>
                </a:extLst>
              </a:tr>
              <a:tr h="3028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rbel" panose="020B0503020204020204" pitchFamily="34" charset="0"/>
                        </a:rPr>
                        <a:t> </a:t>
                      </a:r>
                      <a:endParaRPr lang="tr-TR" sz="180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Decrypts x 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 y</a:t>
                      </a:r>
                      <a:r>
                        <a:rPr lang="en-US" sz="1800" baseline="30000" dirty="0">
                          <a:effectLst/>
                          <a:latin typeface="Corbel" panose="020B0503020204020204" pitchFamily="34" charset="0"/>
                        </a:rPr>
                        <a:t>d</a:t>
                      </a:r>
                      <a:r>
                        <a:rPr lang="en-US" sz="1800" dirty="0">
                          <a:effectLst/>
                          <a:latin typeface="Corbel" panose="020B0503020204020204" pitchFamily="34" charset="0"/>
                        </a:rPr>
                        <a:t> mod n = 4</a:t>
                      </a:r>
                      <a:endParaRPr lang="tr-TR" sz="1800" dirty="0"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27031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68DA9E4-6103-423E-865F-5F645A02C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791941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12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08EA-9BC9-41A1-A36D-AFF01724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8AEF3-16FB-4E63-AD06-EE7FBEC1C51B}" type="datetime1">
              <a:rPr lang="en-US" smtClean="0"/>
              <a:t>3/17/2022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80631-B06F-4502-B26A-FA3C58FE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0762B-C698-49D5-9614-4A365452CA6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6" descr="The Role of Cryptography in Our Information-Based Society – Al Maerifa  Series • سلسلة المعرفة">
            <a:extLst>
              <a:ext uri="{FF2B5EF4-FFF2-40B4-BE49-F238E27FC236}">
                <a16:creationId xmlns:a16="http://schemas.microsoft.com/office/drawing/2014/main" id="{3EF330FA-22D6-4599-AF9B-5BD36B04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16D699-9BA1-43EE-88F6-957E74060D60}"/>
              </a:ext>
            </a:extLst>
          </p:cNvPr>
          <p:cNvSpPr/>
          <p:nvPr/>
        </p:nvSpPr>
        <p:spPr>
          <a:xfrm>
            <a:off x="1320800" y="729673"/>
            <a:ext cx="3445164" cy="766618"/>
          </a:xfrm>
          <a:prstGeom prst="roundRect">
            <a:avLst/>
          </a:prstGeom>
          <a:solidFill>
            <a:srgbClr val="B0C642"/>
          </a:solidFill>
          <a:ln>
            <a:solidFill>
              <a:srgbClr val="B0C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latin typeface="Corbel" panose="020B0503020204020204" pitchFamily="34" charset="0"/>
              </a:rPr>
              <a:t>WHY DOES RSA WORK?</a:t>
            </a:r>
            <a:endParaRPr lang="en-US" sz="2000" b="1" dirty="0">
              <a:latin typeface="Corbel" panose="020B05030202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A1C14B-69CD-46A0-9663-5F407F186CC3}"/>
              </a:ext>
            </a:extLst>
          </p:cNvPr>
          <p:cNvSpPr/>
          <p:nvPr/>
        </p:nvSpPr>
        <p:spPr>
          <a:xfrm>
            <a:off x="603827" y="1958976"/>
            <a:ext cx="6899564" cy="4036291"/>
          </a:xfrm>
          <a:prstGeom prst="roundRect">
            <a:avLst/>
          </a:prstGeom>
          <a:solidFill>
            <a:srgbClr val="2F7585"/>
          </a:solidFill>
          <a:ln>
            <a:solidFill>
              <a:srgbClr val="2F7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4495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want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prove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 n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x</a:t>
            </a:r>
            <a:endParaRPr lang="tr-TR" sz="18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495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 n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(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x</a:t>
            </a:r>
            <a:r>
              <a:rPr lang="en-US" sz="1800" baseline="300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mod n)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d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mod n </a:t>
            </a:r>
            <a:endParaRPr lang="tr-TR" sz="1800" dirty="0">
              <a:effectLst/>
              <a:latin typeface="Corbel" panose="020B0503020204020204" pitchFamily="34" charset="0"/>
              <a:ea typeface="Calibri" panose="020F0502020204030204" pitchFamily="34" charset="0"/>
            </a:endParaRPr>
          </a:p>
          <a:p>
            <a:pPr marL="0" marR="0" indent="4495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</a:t>
            </a:r>
            <a:r>
              <a:rPr lang="tr-TR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x</a:t>
            </a:r>
            <a:r>
              <a:rPr lang="en-US" sz="1800" baseline="300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ed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mod n</a:t>
            </a:r>
            <a:endParaRPr lang="tr-TR" sz="1800" dirty="0">
              <a:effectLst/>
              <a:latin typeface="Corbel" panose="020B0503020204020204" pitchFamily="34" charset="0"/>
              <a:ea typeface="Calibri" panose="020F0502020204030204" pitchFamily="34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altLang="en-US" dirty="0" err="1">
                <a:latin typeface="Corbel" panose="020B0503020204020204" pitchFamily="34" charset="0"/>
              </a:rPr>
              <a:t>e</a:t>
            </a:r>
            <a:r>
              <a:rPr lang="en-US" altLang="en-US" dirty="0" err="1">
                <a:latin typeface="Corbel" panose="020B0503020204020204" pitchFamily="34" charset="0"/>
                <a:sym typeface="Symbol" panose="05050102010706020507" pitchFamily="18" charset="2"/>
              </a:rPr>
              <a:t></a:t>
            </a:r>
            <a:r>
              <a:rPr lang="en-US" altLang="en-US" dirty="0" err="1">
                <a:latin typeface="Corbel" panose="020B0503020204020204" pitchFamily="34" charset="0"/>
              </a:rPr>
              <a:t>d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 </a:t>
            </a:r>
            <a:r>
              <a:rPr lang="en-US" altLang="en-US" dirty="0">
                <a:latin typeface="Corbel" panose="020B0503020204020204" pitchFamily="34" charset="0"/>
              </a:rPr>
              <a:t> 1 mod 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</a:t>
            </a:r>
            <a:r>
              <a:rPr lang="en-US" altLang="en-US" dirty="0">
                <a:latin typeface="Corbel" panose="020B0503020204020204" pitchFamily="34" charset="0"/>
              </a:rPr>
              <a:t>(n) </a:t>
            </a:r>
            <a:r>
              <a:rPr lang="tr-TR" altLang="en-US" dirty="0">
                <a:latin typeface="Corbel" panose="020B0503020204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dirty="0">
                <a:latin typeface="Corbel" panose="020B0503020204020204" pitchFamily="34" charset="0"/>
              </a:rPr>
              <a:t> </a:t>
            </a:r>
            <a:r>
              <a:rPr lang="en-US" altLang="en-US" dirty="0" err="1">
                <a:latin typeface="Corbel" panose="020B0503020204020204" pitchFamily="34" charset="0"/>
              </a:rPr>
              <a:t>e</a:t>
            </a:r>
            <a:r>
              <a:rPr lang="en-US" altLang="en-US" dirty="0" err="1">
                <a:latin typeface="Corbel" panose="020B0503020204020204" pitchFamily="34" charset="0"/>
                <a:sym typeface="Symbol" panose="05050102010706020507" pitchFamily="18" charset="2"/>
              </a:rPr>
              <a:t></a:t>
            </a:r>
            <a:r>
              <a:rPr lang="en-US" altLang="en-US" dirty="0" err="1">
                <a:latin typeface="Corbel" panose="020B0503020204020204" pitchFamily="34" charset="0"/>
              </a:rPr>
              <a:t>d</a:t>
            </a:r>
            <a:r>
              <a:rPr lang="en-US" altLang="en-US" dirty="0">
                <a:latin typeface="Corbel" panose="020B0503020204020204" pitchFamily="34" charset="0"/>
              </a:rPr>
              <a:t> = 1 + k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 </a:t>
            </a:r>
            <a:r>
              <a:rPr lang="en-US" altLang="en-US" dirty="0">
                <a:latin typeface="Corbel" panose="020B0503020204020204" pitchFamily="34" charset="0"/>
              </a:rPr>
              <a:t>(n)</a:t>
            </a:r>
            <a:r>
              <a:rPr lang="tr-TR" altLang="en-US" dirty="0">
                <a:latin typeface="Corbel" panose="020B0503020204020204" pitchFamily="34" charset="0"/>
              </a:rPr>
              <a:t> (k: </a:t>
            </a:r>
            <a:r>
              <a:rPr lang="tr-TR" altLang="en-US" dirty="0" err="1">
                <a:latin typeface="Corbel" panose="020B0503020204020204" pitchFamily="34" charset="0"/>
              </a:rPr>
              <a:t>non-negative</a:t>
            </a:r>
            <a:r>
              <a:rPr lang="tr-TR" altLang="en-US" dirty="0">
                <a:latin typeface="Corbel" panose="020B0503020204020204" pitchFamily="34" charset="0"/>
              </a:rPr>
              <a:t> </a:t>
            </a:r>
            <a:r>
              <a:rPr lang="tr-TR" altLang="en-US" dirty="0" err="1">
                <a:latin typeface="Corbel" panose="020B0503020204020204" pitchFamily="34" charset="0"/>
              </a:rPr>
              <a:t>integer</a:t>
            </a:r>
            <a:r>
              <a:rPr lang="tr-TR" altLang="en-US" dirty="0">
                <a:latin typeface="Corbel" panose="020B0503020204020204" pitchFamily="34" charset="0"/>
              </a:rPr>
              <a:t>)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en-US" altLang="en-US" dirty="0" err="1">
                <a:latin typeface="Corbel" panose="020B0503020204020204" pitchFamily="34" charset="0"/>
              </a:rPr>
              <a:t>x</a:t>
            </a:r>
            <a:r>
              <a:rPr lang="en-US" altLang="en-US" baseline="30000" dirty="0" err="1">
                <a:latin typeface="Corbel" panose="020B0503020204020204" pitchFamily="34" charset="0"/>
              </a:rPr>
              <a:t>ed</a:t>
            </a:r>
            <a:r>
              <a:rPr lang="en-US" altLang="en-US" dirty="0">
                <a:latin typeface="Corbel" panose="020B0503020204020204" pitchFamily="34" charset="0"/>
              </a:rPr>
              <a:t> mod n 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 </a:t>
            </a:r>
            <a:r>
              <a:rPr lang="en-US" altLang="en-US" dirty="0">
                <a:latin typeface="Corbel" panose="020B0503020204020204" pitchFamily="34" charset="0"/>
              </a:rPr>
              <a:t>x</a:t>
            </a:r>
            <a:r>
              <a:rPr lang="en-US" altLang="en-US" baseline="30000" dirty="0">
                <a:latin typeface="Corbel" panose="020B0503020204020204" pitchFamily="34" charset="0"/>
              </a:rPr>
              <a:t>1 + k</a:t>
            </a:r>
            <a:r>
              <a:rPr lang="en-US" altLang="en-US" baseline="30000" dirty="0">
                <a:latin typeface="Corbel" panose="020B0503020204020204" pitchFamily="34" charset="0"/>
                <a:sym typeface="Symbol" panose="05050102010706020507" pitchFamily="18" charset="2"/>
              </a:rPr>
              <a:t>(n)</a:t>
            </a:r>
            <a:r>
              <a:rPr lang="en-US" altLang="en-US" dirty="0">
                <a:latin typeface="Corbel" panose="020B0503020204020204" pitchFamily="34" charset="0"/>
              </a:rPr>
              <a:t> mod n </a:t>
            </a:r>
            <a:endParaRPr lang="tr-TR" altLang="en-US" dirty="0">
              <a:latin typeface="Corbel" panose="020B0503020204020204" pitchFamily="34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tr-TR" altLang="en-US" dirty="0">
                <a:latin typeface="Corbel" panose="020B0503020204020204" pitchFamily="34" charset="0"/>
                <a:sym typeface="Symbol" panose="05050102010706020507" pitchFamily="18" charset="2"/>
              </a:rPr>
              <a:t>                  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 </a:t>
            </a:r>
            <a:r>
              <a:rPr lang="en-US" altLang="en-US" dirty="0">
                <a:latin typeface="Corbel" panose="020B0503020204020204" pitchFamily="34" charset="0"/>
              </a:rPr>
              <a:t>x</a:t>
            </a:r>
            <a:r>
              <a:rPr lang="en-US" altLang="en-US" baseline="30000" dirty="0">
                <a:latin typeface="Corbel" panose="020B0503020204020204" pitchFamily="34" charset="0"/>
              </a:rPr>
              <a:t>1 </a:t>
            </a:r>
            <a:r>
              <a:rPr lang="en-US" altLang="en-US" dirty="0">
                <a:latin typeface="Corbel" panose="020B0503020204020204" pitchFamily="34" charset="0"/>
                <a:sym typeface="Symbol" panose="05050102010706020507" pitchFamily="18" charset="2"/>
              </a:rPr>
              <a:t> </a:t>
            </a:r>
            <a:r>
              <a:rPr lang="en-US" altLang="en-US" dirty="0" err="1">
                <a:latin typeface="Corbel" panose="020B0503020204020204" pitchFamily="34" charset="0"/>
              </a:rPr>
              <a:t>x</a:t>
            </a:r>
            <a:r>
              <a:rPr lang="en-US" altLang="en-US" baseline="30000" dirty="0" err="1">
                <a:latin typeface="Corbel" panose="020B0503020204020204" pitchFamily="34" charset="0"/>
              </a:rPr>
              <a:t>k</a:t>
            </a:r>
            <a:r>
              <a:rPr lang="en-US" altLang="en-US" baseline="30000" dirty="0">
                <a:latin typeface="Corbel" panose="020B0503020204020204" pitchFamily="34" charset="0"/>
                <a:sym typeface="Symbol" panose="05050102010706020507" pitchFamily="18" charset="2"/>
              </a:rPr>
              <a:t>(n)</a:t>
            </a:r>
            <a:r>
              <a:rPr lang="en-US" altLang="en-US" dirty="0">
                <a:latin typeface="Corbel" panose="020B0503020204020204" pitchFamily="34" charset="0"/>
              </a:rPr>
              <a:t> mod n</a:t>
            </a:r>
          </a:p>
          <a:p>
            <a:pPr marL="0" marR="0" indent="44958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r-T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gcd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(x, n) = 1 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,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the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proof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</a:t>
            </a:r>
            <a:r>
              <a:rPr lang="tr-TR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ends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here.</a:t>
            </a: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AB267B-689F-4A44-8D93-92DA7340F369}"/>
              </a:ext>
            </a:extLst>
          </p:cNvPr>
          <p:cNvSpPr/>
          <p:nvPr/>
        </p:nvSpPr>
        <p:spPr>
          <a:xfrm>
            <a:off x="5860474" y="679741"/>
            <a:ext cx="3131127" cy="867351"/>
          </a:xfrm>
          <a:prstGeom prst="roundRect">
            <a:avLst/>
          </a:prstGeom>
          <a:solidFill>
            <a:srgbClr val="660B8F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000" b="1" dirty="0">
              <a:latin typeface="Corbel" panose="020B0503020204020204" pitchFamily="34" charset="0"/>
            </a:endParaRPr>
          </a:p>
          <a:p>
            <a:pPr algn="ctr"/>
            <a:r>
              <a:rPr lang="tr-TR" sz="2000" b="1" dirty="0">
                <a:latin typeface="Corbel" panose="020B0503020204020204" pitchFamily="34" charset="0"/>
              </a:rPr>
              <a:t>E </a:t>
            </a:r>
            <a:r>
              <a:rPr lang="tr-TR" sz="2000" b="1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000" b="1" dirty="0">
                <a:latin typeface="Corbel" panose="020B0503020204020204" pitchFamily="34" charset="0"/>
              </a:rPr>
              <a:t>y </a:t>
            </a:r>
            <a:r>
              <a:rPr lang="en-US" altLang="en-US" sz="2000" b="1" dirty="0">
                <a:latin typeface="Corbel" panose="020B0503020204020204" pitchFamily="34" charset="0"/>
                <a:sym typeface="Symbol" panose="05050102010706020507" pitchFamily="18" charset="2"/>
              </a:rPr>
              <a:t></a:t>
            </a:r>
            <a:r>
              <a:rPr lang="en-US" altLang="en-US" sz="2000" b="1" dirty="0">
                <a:latin typeface="Corbel" panose="020B0503020204020204" pitchFamily="34" charset="0"/>
              </a:rPr>
              <a:t> </a:t>
            </a:r>
            <a:r>
              <a:rPr lang="en-US" altLang="en-US" sz="2000" b="1" dirty="0" err="1">
                <a:latin typeface="Corbel" panose="020B0503020204020204" pitchFamily="34" charset="0"/>
              </a:rPr>
              <a:t>x</a:t>
            </a:r>
            <a:r>
              <a:rPr lang="en-US" altLang="en-US" sz="2000" b="1" baseline="30000" dirty="0" err="1">
                <a:latin typeface="Corbel" panose="020B0503020204020204" pitchFamily="34" charset="0"/>
              </a:rPr>
              <a:t>e</a:t>
            </a:r>
            <a:r>
              <a:rPr lang="en-US" altLang="en-US" sz="2000" b="1" dirty="0">
                <a:latin typeface="Corbel" panose="020B0503020204020204" pitchFamily="34" charset="0"/>
              </a:rPr>
              <a:t> mod n</a:t>
            </a:r>
            <a:endParaRPr lang="tr-TR" altLang="en-US" sz="2000" b="1" dirty="0">
              <a:latin typeface="Corbel" panose="020B0503020204020204" pitchFamily="34" charset="0"/>
            </a:endParaRPr>
          </a:p>
          <a:p>
            <a:pPr algn="ctr"/>
            <a:r>
              <a:rPr lang="tr-TR" altLang="en-US" sz="2000" b="1" dirty="0">
                <a:latin typeface="Corbel" panose="020B0503020204020204" pitchFamily="34" charset="0"/>
              </a:rPr>
              <a:t>D </a:t>
            </a:r>
            <a:r>
              <a:rPr lang="tr-TR" altLang="en-US" sz="2000" b="1" dirty="0">
                <a:latin typeface="Corbel" panose="020B0503020204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2000" b="1" dirty="0">
                <a:latin typeface="Corbel" panose="020B0503020204020204" pitchFamily="34" charset="0"/>
              </a:rPr>
              <a:t>x </a:t>
            </a:r>
            <a:r>
              <a:rPr lang="en-US" altLang="en-US" sz="2000" b="1" dirty="0">
                <a:latin typeface="Corbel" panose="020B0503020204020204" pitchFamily="34" charset="0"/>
                <a:sym typeface="Symbol" panose="05050102010706020507" pitchFamily="18" charset="2"/>
              </a:rPr>
              <a:t></a:t>
            </a:r>
            <a:r>
              <a:rPr lang="en-US" altLang="en-US" sz="2000" b="1" dirty="0">
                <a:latin typeface="Corbel" panose="020B0503020204020204" pitchFamily="34" charset="0"/>
              </a:rPr>
              <a:t> y</a:t>
            </a:r>
            <a:r>
              <a:rPr lang="en-US" altLang="en-US" sz="2000" b="1" baseline="30000" dirty="0">
                <a:latin typeface="Corbel" panose="020B0503020204020204" pitchFamily="34" charset="0"/>
              </a:rPr>
              <a:t>d</a:t>
            </a:r>
            <a:r>
              <a:rPr lang="en-US" altLang="en-US" sz="2000" b="1" dirty="0">
                <a:latin typeface="Corbel" panose="020B0503020204020204" pitchFamily="34" charset="0"/>
              </a:rPr>
              <a:t> mod n</a:t>
            </a:r>
          </a:p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4944A9E-5728-4B48-A025-C3D81161E42A}"/>
              </a:ext>
            </a:extLst>
          </p:cNvPr>
          <p:cNvSpPr/>
          <p:nvPr/>
        </p:nvSpPr>
        <p:spPr>
          <a:xfrm>
            <a:off x="4987636" y="919018"/>
            <a:ext cx="655782" cy="309418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9E22FB-8DA6-4975-B302-51BE471BD5E5}"/>
              </a:ext>
            </a:extLst>
          </p:cNvPr>
          <p:cNvCxnSpPr>
            <a:cxnSpLocks/>
          </p:cNvCxnSpPr>
          <p:nvPr/>
        </p:nvCxnSpPr>
        <p:spPr>
          <a:xfrm>
            <a:off x="4156364" y="4701308"/>
            <a:ext cx="3269673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7EF359-C4A4-428D-A0FB-2943DA3EFD5C}"/>
              </a:ext>
            </a:extLst>
          </p:cNvPr>
          <p:cNvSpPr/>
          <p:nvPr/>
        </p:nvSpPr>
        <p:spPr>
          <a:xfrm>
            <a:off x="7693891" y="4133271"/>
            <a:ext cx="3131127" cy="1136073"/>
          </a:xfrm>
          <a:prstGeom prst="roundRect">
            <a:avLst/>
          </a:prstGeom>
          <a:solidFill>
            <a:srgbClr val="2F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atin typeface="Corbel" panose="020B0503020204020204" pitchFamily="34" charset="0"/>
              </a:rPr>
              <a:t>Euler’s</a:t>
            </a:r>
            <a:r>
              <a:rPr lang="tr-TR" dirty="0">
                <a:latin typeface="Corbel" panose="020B0503020204020204" pitchFamily="34" charset="0"/>
              </a:rPr>
              <a:t> </a:t>
            </a:r>
            <a:r>
              <a:rPr lang="tr-TR" dirty="0" err="1">
                <a:latin typeface="Corbel" panose="020B0503020204020204" pitchFamily="34" charset="0"/>
              </a:rPr>
              <a:t>Theorem</a:t>
            </a:r>
            <a:endParaRPr lang="tr-TR" dirty="0">
              <a:latin typeface="Corbel" panose="020B0503020204020204" pitchFamily="34" charset="0"/>
            </a:endParaRPr>
          </a:p>
          <a:p>
            <a:pPr algn="ctr"/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gcd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(x, n) = 1 </a:t>
            </a:r>
            <a:r>
              <a:rPr lang="tr-TR" sz="1800" dirty="0">
                <a:effectLst/>
                <a:latin typeface="Corbel" panose="020B05030202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x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sz="1800" baseline="300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(n)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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 1 mod n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D338DE94-FBB0-4857-B68A-0B21B0FF8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33780"/>
              </p:ext>
            </p:extLst>
          </p:nvPr>
        </p:nvGraphicFramePr>
        <p:xfrm>
          <a:off x="10825018" y="0"/>
          <a:ext cx="1366982" cy="6857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6982">
                  <a:extLst>
                    <a:ext uri="{9D8B030D-6E8A-4147-A177-3AD203B41FA5}">
                      <a16:colId xmlns:a16="http://schemas.microsoft.com/office/drawing/2014/main" val="2049289902"/>
                    </a:ext>
                  </a:extLst>
                </a:gridCol>
              </a:tblGrid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CRYPTOGRAPHY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10026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What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is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cryptography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25190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24373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Corbel" panose="020B0503020204020204" pitchFamily="34" charset="0"/>
                        </a:rPr>
                        <a:t>RSA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Setup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- 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Algorithm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767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Why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does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it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work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?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4872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Hardness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of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00965"/>
                  </a:ext>
                </a:extLst>
              </a:tr>
              <a:tr h="83738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Attacks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to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RSA</a:t>
                      </a:r>
                      <a:endParaRPr lang="en-US" sz="1400" dirty="0">
                        <a:latin typeface="Corbel" panose="020B0503020204020204" pitchFamily="34" charset="0"/>
                      </a:endParaRP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4707"/>
                  </a:ext>
                </a:extLst>
              </a:tr>
              <a:tr h="996331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Corbel" panose="020B0503020204020204" pitchFamily="34" charset="0"/>
                        </a:rPr>
                        <a:t>Future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– Quantum </a:t>
                      </a:r>
                      <a:r>
                        <a:rPr lang="tr-TR" sz="1400" dirty="0" err="1">
                          <a:latin typeface="Corbel" panose="020B0503020204020204" pitchFamily="34" charset="0"/>
                        </a:rPr>
                        <a:t>Computers</a:t>
                      </a:r>
                      <a:r>
                        <a:rPr lang="tr-TR" sz="1400" dirty="0">
                          <a:latin typeface="Corbel" panose="020B0503020204020204" pitchFamily="34" charset="0"/>
                        </a:rPr>
                        <a:t>                   </a:t>
                      </a:r>
                    </a:p>
                  </a:txBody>
                  <a:tcPr>
                    <a:solidFill>
                      <a:srgbClr val="E8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6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1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1294</Words>
  <Application>Microsoft Office PowerPoint</Application>
  <PresentationFormat>Widescreen</PresentationFormat>
  <Paragraphs>235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Black</vt:lpstr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Elif Cemre DURGUT</dc:creator>
  <cp:lastModifiedBy>Elif Cemre DURGUT</cp:lastModifiedBy>
  <cp:revision>26</cp:revision>
  <dcterms:created xsi:type="dcterms:W3CDTF">2022-03-14T09:28:00Z</dcterms:created>
  <dcterms:modified xsi:type="dcterms:W3CDTF">2022-03-17T08:46:24Z</dcterms:modified>
</cp:coreProperties>
</file>